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8" r:id="rId13"/>
    <p:sldId id="269" r:id="rId14"/>
    <p:sldId id="270" r:id="rId15"/>
    <p:sldId id="271" r:id="rId16"/>
    <p:sldId id="272" r:id="rId17"/>
  </p:sldIdLst>
  <p:sldSz cx="9144000" cy="5143500" type="screen16x9"/>
  <p:notesSz cx="6858000" cy="9144000"/>
  <p:embeddedFontLst>
    <p:embeddedFont>
      <p:font typeface="Average" panose="020B0604020202020204" charset="0"/>
      <p:regular r:id="rId19"/>
    </p:embeddedFont>
    <p:embeddedFont>
      <p:font typeface="Montserrat" panose="00000800000000000000" pitchFamily="2"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Oswal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46" autoAdjust="0"/>
  </p:normalViewPr>
  <p:slideViewPr>
    <p:cSldViewPr snapToGrid="0">
      <p:cViewPr varScale="1">
        <p:scale>
          <a:sx n="65" d="100"/>
          <a:sy n="65" d="100"/>
        </p:scale>
        <p:origin x="153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4ba234e4e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4ba234e4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5c3c79084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5c3c7908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Finalmente, déjenme platicarles cómo vamos: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El 23 de septiembre de 2020 lanzamos la versión Beta de la PDN, que contiene: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Visualizaciones y estadística de los: S1, S2, S3, S6;</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Estándares de datos y especificaciones técnicas de los sistemas: S1, S2, S3, S6.</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Datos reales para el S1: Jalisco y Aguascalientes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Datos reales para los Sistemas 2 y 3 (provistos por la SFP, el Estado de México y Sonora) y para el S2 (también del Estado de México y la SFP).</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Datos reales para el S6 obtenidos gracias a la publicación, por parte de la SHCP, en datos provistos por CompraNet en el periodo de 2017 a 2020;</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 tablero de seguimiento para ver el estatus de interconexión de los Estados para el S2 y S3;</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Una mesa de ayuda que contesta las principales preguntas acerca del funcionamiento, desarrollo e interoperabilidad de la Plataforma;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 Mapa interactivo sobre las plataformas digitales y sistema de información locales; que permite conocer qué tan parecida es la legislación local y qué características debe de tener cada una de las plataformas locales;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Próximamente contaremos con el Mercado Digital Anticorrupción, que es un espacio en donde los sujetos obligados encontrarán sistemas, manuales, APIs y videos para facilitar su conexión con la PDN.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38e02234d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a38e02234d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3ccaa910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3ccaa910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3ccaa910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3ccaa910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Finalmente es importante destacar que en el último informe de gobierno, se habla de la PDN como una herramienta esencial para el efectivo combate a la corrupción en nuestro país.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4ba234e4e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4ba234e4e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b7a7f95f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8b7a7f95f4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La Plataforma Digital Nacional y la Política Nacional Anticorrupción son las dos herramientas sustantivas que desarrolla la Secretaría Ejecutiva del Sistema Nacional Anticorrupción. Estas dos herramientas buscan darle armas a las autoridades para atender de una manera más efectiva y basada en evidencia la corrupción de nuestro país.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4ba234e4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4ba234e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Aquí podemos ver que México es uno de los países peor evaluados en términos de percepción de la corrupción. En los últimos 4 años no hemos mostrado cambios sustantivos en estos índices, lo que significa que la manera en la que hemos combatido la corrupción no ha sido efectiva y nos sigue costando miles de millones de pesos al año.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cf667afb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cf667afb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 eso, necesitamos una nueva manera de abordar este problema. Necesitamos una solución basada en datos y en evidencia para que las autoridades pueden prevenir, combatir y sancionar la corrupción.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4ba234e4e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4ba234e4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 En la Secretaría Ejecutiva del Sistema Nacional Anticorrupción (SESNA)  estamos desarrollando una herramienta indispensable y revolucionaria para el combate a la corrupción: la Plataforma Digital Nacional (PDN). Esta Plataforma tiene una misión muy sencilla: tomar los datos públicos que generan oficinas estratégicas dentro del gobierno para ordenarlos y permitir que "hablen" entre sí para generar valor.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5c3c7908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55c3c7908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¿Cuál es la principal tarea de la SESNA en el desarrollo de la PDN?</a:t>
            </a:r>
            <a:endParaRPr/>
          </a:p>
          <a:p>
            <a:pPr marL="0" lvl="0" indent="0" algn="l" rtl="0">
              <a:lnSpc>
                <a:spcPct val="115000"/>
              </a:lnSpc>
              <a:spcBef>
                <a:spcPts val="0"/>
              </a:spcBef>
              <a:spcAft>
                <a:spcPts val="0"/>
              </a:spcAft>
              <a:buSzPts val="1100"/>
              <a:buNone/>
            </a:pPr>
            <a:endParaRPr/>
          </a:p>
          <a:p>
            <a:pPr marL="457200" lvl="0" indent="-298450" algn="l" rtl="0">
              <a:lnSpc>
                <a:spcPct val="115000"/>
              </a:lnSpc>
              <a:spcBef>
                <a:spcPts val="0"/>
              </a:spcBef>
              <a:spcAft>
                <a:spcPts val="0"/>
              </a:spcAft>
              <a:buSzPts val="1100"/>
              <a:buAutoNum type="arabicPeriod"/>
            </a:pPr>
            <a:r>
              <a:rPr lang="en"/>
              <a:t>Tomar los datos que ya se generan y publican por parte de diversas instituciones. Que hoy están en silos de información y en diferentes formatos.</a:t>
            </a:r>
            <a:endParaRPr/>
          </a:p>
          <a:p>
            <a:pPr marL="457200" lvl="0" indent="-298450" algn="l" rtl="0">
              <a:lnSpc>
                <a:spcPct val="115000"/>
              </a:lnSpc>
              <a:spcBef>
                <a:spcPts val="0"/>
              </a:spcBef>
              <a:spcAft>
                <a:spcPts val="0"/>
              </a:spcAft>
              <a:buSzPts val="1100"/>
              <a:buAutoNum type="arabicPeriod"/>
            </a:pPr>
            <a:r>
              <a:rPr lang="en" u="sng"/>
              <a:t>Ordenarlos</a:t>
            </a:r>
            <a:r>
              <a:rPr lang="en"/>
              <a:t> con estándares internacionales para cada sistema. Un estándar se refiere a las reglas que debe de seguir el orden de los datos. Por ejemplo, no es lo mismo publicar la fecha: año/mes/día, que; día/mes/año. Si no se siguen las mismas reglas o estándares en la publicación, la información no es comparable entre sí. Por eso, de acuerdo a las Bases de la PDN, la SESNA tiene la facultad legal (art.6) de emitir los estándares de datos que se deberán seguir a nivel nacional para cada uno de los sistemas.</a:t>
            </a:r>
            <a:endParaRPr/>
          </a:p>
          <a:p>
            <a:pPr marL="457200" lvl="0" indent="-298450" algn="l" rtl="0">
              <a:lnSpc>
                <a:spcPct val="115000"/>
              </a:lnSpc>
              <a:spcBef>
                <a:spcPts val="0"/>
              </a:spcBef>
              <a:spcAft>
                <a:spcPts val="0"/>
              </a:spcAft>
              <a:buSzPts val="1100"/>
              <a:buAutoNum type="arabicPeriod"/>
            </a:pPr>
            <a:r>
              <a:rPr lang="en"/>
              <a:t>Las instituciones siguen </a:t>
            </a:r>
            <a:r>
              <a:rPr lang="en" u="sng"/>
              <a:t>generando</a:t>
            </a:r>
            <a:r>
              <a:rPr lang="en"/>
              <a:t> y </a:t>
            </a:r>
            <a:r>
              <a:rPr lang="en" u="sng"/>
              <a:t>controlando</a:t>
            </a:r>
            <a:r>
              <a:rPr lang="en"/>
              <a:t> sus datos. Es importante destacar que los generadores de la información siguen generando y teniendo sus datos. Sin embargo, la PDN accede a esos datos y los hace interoperables.</a:t>
            </a:r>
            <a:endParaRPr/>
          </a:p>
          <a:p>
            <a:pPr marL="457200" lvl="0" indent="-298450" algn="l" rtl="0">
              <a:lnSpc>
                <a:spcPct val="115000"/>
              </a:lnSpc>
              <a:spcBef>
                <a:spcPts val="0"/>
              </a:spcBef>
              <a:spcAft>
                <a:spcPts val="0"/>
              </a:spcAft>
              <a:buSzPts val="1100"/>
              <a:buAutoNum type="arabicPeriod"/>
            </a:pPr>
            <a:r>
              <a:rPr lang="en"/>
              <a:t>Pero ahora serán</a:t>
            </a:r>
            <a:r>
              <a:rPr lang="en" u="sng"/>
              <a:t> comparables</a:t>
            </a:r>
            <a:r>
              <a:rPr lang="en"/>
              <a:t> en la PDN. Esto permite que al cruzar los datos de los diversos sistemas podamos contar con inteligencia de datos para que las autoridades del Comité Coordinador cuenten con evidencia y datos para prevenir, perseguir y sancionar la corrupción de una manera más eficiente.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19441ba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19441ba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a:solidFill>
                  <a:schemeClr val="dk1"/>
                </a:solidFill>
              </a:rPr>
              <a:t>Para entender mejor lo que se necesita, pensemos en un sector que ha usado la tecnología para evolucionar, los restaurantes. Con el desarrollo de las plataformas o “apps” para pedir comida, se creó un nuevo modelo de negocio. Durante la pandemia, varios restaurantes siguieron recibiendo ingresos sin estar abiertos al público. Esto parecía imposible hace unos años, pero hoy con solo ingresar a la “app” seleccionas el restaurante, lo que quieres comer, das instrucciones sobre cómo lo quieres y sigues la entrega hasta tu puerta.</a:t>
            </a:r>
            <a:endParaRPr>
              <a:solidFill>
                <a:schemeClr val="dk1"/>
              </a:solidFill>
            </a:endParaRPr>
          </a:p>
          <a:p>
            <a:pPr marL="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lvl="0" indent="0" algn="just" rtl="0">
              <a:lnSpc>
                <a:spcPct val="100000"/>
              </a:lnSpc>
              <a:spcBef>
                <a:spcPts val="0"/>
              </a:spcBef>
              <a:spcAft>
                <a:spcPts val="0"/>
              </a:spcAft>
              <a:buNone/>
            </a:pPr>
            <a:r>
              <a:rPr lang="en">
                <a:solidFill>
                  <a:schemeClr val="dk1"/>
                </a:solidFill>
              </a:rPr>
              <a:t>Este proceso involucra diversos aspectos que deben cumplirse y que son responsabilidad de varios actores. El restaurante debe preparar el pedido y seguir tus especificaciones. El repartidor (independiente al restaurante) debe llegar a recogerlo y seguir las indicaciones para llegar hasta tu casa, y la plataforma de cobro debe procesar el pago. La “app” se convierte entonces en la plataforma a través del cual se hace el proceso.  </a:t>
            </a:r>
            <a:endParaRPr>
              <a:solidFill>
                <a:schemeClr val="dk1"/>
              </a:solidFill>
            </a:endParaRPr>
          </a:p>
          <a:p>
            <a:pPr marL="0" lvl="0" indent="0" algn="just" rtl="0">
              <a:lnSpc>
                <a:spcPct val="100000"/>
              </a:lnSpc>
              <a:spcBef>
                <a:spcPts val="0"/>
              </a:spcBef>
              <a:spcAft>
                <a:spcPts val="0"/>
              </a:spcAft>
              <a:buNone/>
            </a:pPr>
            <a:endParaRPr>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
                <a:solidFill>
                  <a:schemeClr val="dk1"/>
                </a:solidFill>
              </a:rPr>
              <a:t>Así funciona la PDN, como la plataforma que facilita que las autoridades tengan los datos necesarios para prevenir, investigar y sancionar un hecho corrupción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d1d81c1e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d1d81c1e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 PDN, de acuerdo a la LGSNA deberá de contar con al menos, seis sistemas:</a:t>
            </a:r>
            <a:endParaRPr/>
          </a:p>
          <a:p>
            <a:pPr marL="0" lvl="0" indent="0" algn="l" rtl="0">
              <a:spcBef>
                <a:spcPts val="0"/>
              </a:spcBef>
              <a:spcAft>
                <a:spcPts val="0"/>
              </a:spcAft>
              <a:buNone/>
            </a:pPr>
            <a:endParaRPr/>
          </a:p>
          <a:p>
            <a:pPr marL="0" lvl="0" indent="0" algn="l" rtl="0">
              <a:spcBef>
                <a:spcPts val="0"/>
              </a:spcBef>
              <a:spcAft>
                <a:spcPts val="0"/>
              </a:spcAft>
              <a:buNone/>
            </a:pPr>
            <a:r>
              <a:rPr lang="en"/>
              <a:t>Sistema 1 | Evolución patrimonial, declaración de intereses y constancia de presentación de declaración fiscal (S1).</a:t>
            </a:r>
            <a:endParaRPr/>
          </a:p>
          <a:p>
            <a:pPr marL="0" lvl="0" indent="0" algn="l" rtl="0">
              <a:spcBef>
                <a:spcPts val="0"/>
              </a:spcBef>
              <a:spcAft>
                <a:spcPts val="0"/>
              </a:spcAft>
              <a:buNone/>
            </a:pPr>
            <a:r>
              <a:rPr lang="en"/>
              <a:t>Sistema 2 | Servidores públicos que intervengan en procedimientos de contrataciones públicas (S2).</a:t>
            </a:r>
            <a:endParaRPr/>
          </a:p>
          <a:p>
            <a:pPr marL="0" lvl="0" indent="0" algn="l" rtl="0">
              <a:spcBef>
                <a:spcPts val="0"/>
              </a:spcBef>
              <a:spcAft>
                <a:spcPts val="0"/>
              </a:spcAft>
              <a:buNone/>
            </a:pPr>
            <a:r>
              <a:rPr lang="en"/>
              <a:t>Sistema 3 | Servidores públicos y particulares sancionados (S3).</a:t>
            </a:r>
            <a:endParaRPr/>
          </a:p>
          <a:p>
            <a:pPr marL="0" lvl="0" indent="0" algn="l" rtl="0">
              <a:spcBef>
                <a:spcPts val="0"/>
              </a:spcBef>
              <a:spcAft>
                <a:spcPts val="0"/>
              </a:spcAft>
              <a:buNone/>
            </a:pPr>
            <a:r>
              <a:rPr lang="en"/>
              <a:t>Sistema 4 | Información y comunicación del Sistema Nacional Anticorrupción y el Sistema Nacional de Fiscalización (S4).</a:t>
            </a:r>
            <a:endParaRPr/>
          </a:p>
          <a:p>
            <a:pPr marL="0" lvl="0" indent="0" algn="l" rtl="0">
              <a:spcBef>
                <a:spcPts val="0"/>
              </a:spcBef>
              <a:spcAft>
                <a:spcPts val="0"/>
              </a:spcAft>
              <a:buNone/>
            </a:pPr>
            <a:r>
              <a:rPr lang="en"/>
              <a:t>Sistema 5 | Denuncias por faltas administrativas y hechos de corrupción (S5).</a:t>
            </a:r>
            <a:endParaRPr/>
          </a:p>
          <a:p>
            <a:pPr marL="0" lvl="0" indent="0" algn="l" rtl="0">
              <a:spcBef>
                <a:spcPts val="0"/>
              </a:spcBef>
              <a:spcAft>
                <a:spcPts val="0"/>
              </a:spcAft>
              <a:buNone/>
            </a:pPr>
            <a:r>
              <a:rPr lang="en"/>
              <a:t>Sistema 6 | Información Pública de contrataciones (S6).</a:t>
            </a:r>
            <a:endParaRPr/>
          </a:p>
          <a:p>
            <a:pPr marL="0" lvl="0" indent="0" algn="l" rtl="0">
              <a:spcBef>
                <a:spcPts val="0"/>
              </a:spcBef>
              <a:spcAft>
                <a:spcPts val="0"/>
              </a:spcAft>
              <a:buNone/>
            </a:pPr>
            <a:endParaRPr/>
          </a:p>
          <a:p>
            <a:pPr marL="0" lvl="0" indent="0" algn="l" rtl="0">
              <a:spcBef>
                <a:spcPts val="0"/>
              </a:spcBef>
              <a:spcAft>
                <a:spcPts val="0"/>
              </a:spcAft>
              <a:buNone/>
            </a:pPr>
            <a:r>
              <a:rPr lang="en"/>
              <a:t>Sin embargo, esto no significa que deberá de contar con “SOLO” seis sistemas, ya que al ser una plataforma que se desarrolla de una manera modular y escalable, siempre pensando en las principales necesidades de los usuarios, se podrán agregar más sistemas para hacer de la PDN una herramienta mucho más robusta y eficiente.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5c3c7908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5c3c790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La PDN cuenta con su marco normativo sólido, que establece que debe de ser una plataforma de interoperabilidad que integre los diversos sistemas electrónicos que poseen datos estratégicos. </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La PDN está contemplada en dos Leyes Generales, esto significa que su aplicación e implementación son de carácter federal, estatal y municipal. De esta manera, la obligación de interconectarse con la Plataforma es de todos los estados, autónomos e instituciones a nivel nacional.</a:t>
            </a:r>
            <a:br>
              <a:rPr lang="en"/>
            </a:br>
            <a:endParaRPr/>
          </a:p>
          <a:p>
            <a:pPr marL="457200" lvl="0" indent="-298450" algn="l" rtl="0">
              <a:spcBef>
                <a:spcPts val="0"/>
              </a:spcBef>
              <a:spcAft>
                <a:spcPts val="0"/>
              </a:spcAft>
              <a:buSzPts val="1100"/>
              <a:buChar char="●"/>
            </a:pPr>
            <a:r>
              <a:rPr lang="en"/>
              <a:t>Además, es importante entender que cada una de las leyes estatales anticorrupción obliga a los estados a desarrollar una plataforma digital estatal o sistema de información y sobre todo, a conectarse a la Plataforma Digital Nacional.</a:t>
            </a: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grpSp>
        <p:nvGrpSpPr>
          <p:cNvPr id="55" name="Google Shape;55;p14"/>
          <p:cNvGrpSpPr/>
          <p:nvPr/>
        </p:nvGrpSpPr>
        <p:grpSpPr>
          <a:xfrm>
            <a:off x="4350279" y="2855377"/>
            <a:ext cx="443589" cy="105632"/>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0" name="Google Shape;60;p1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3" name="Google Shape;83;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7" name="Google Shape;87;p21"/>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89" name="Google Shape;8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0" name="Google Shape;90;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93" name="Google Shape;93;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6" name="Google Shape;10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07" name="Google Shape;10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10" name="Google Shape;110;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14" name="Google Shape;11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7" name="Google Shape;117;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8" name="Google Shape;118;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9" name="Google Shape;11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 name="Google Shape;12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25" name="Google Shape;125;p3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26" name="Google Shape;12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29" name="Google Shape;12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3" name="Google Shape;133;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35" name="Google Shape;13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sp>
        <p:nvSpPr>
          <p:cNvPr id="137" name="Google Shape;137;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38" name="Google Shape;13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9"/>
        <p:cNvGrpSpPr/>
        <p:nvPr/>
      </p:nvGrpSpPr>
      <p:grpSpPr>
        <a:xfrm>
          <a:off x="0" y="0"/>
          <a:ext cx="0" cy="0"/>
          <a:chOff x="0" y="0"/>
          <a:chExt cx="0" cy="0"/>
        </a:xfrm>
      </p:grpSpPr>
      <p:sp>
        <p:nvSpPr>
          <p:cNvPr id="140" name="Google Shape;140;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41" name="Google Shape;141;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42" name="Google Shape;1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53" name="Google Shape;53;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3"/>
                </a:solidFill>
                <a:latin typeface="Average"/>
                <a:ea typeface="Average"/>
                <a:cs typeface="Average"/>
                <a:sym typeface="Average"/>
              </a:defRPr>
            </a:lvl1pPr>
            <a:lvl2pPr lvl="1" algn="r" rtl="0">
              <a:buNone/>
              <a:defRPr sz="1000">
                <a:solidFill>
                  <a:schemeClr val="accent3"/>
                </a:solidFill>
                <a:latin typeface="Average"/>
                <a:ea typeface="Average"/>
                <a:cs typeface="Average"/>
                <a:sym typeface="Average"/>
              </a:defRPr>
            </a:lvl2pPr>
            <a:lvl3pPr lvl="2" algn="r" rtl="0">
              <a:buNone/>
              <a:defRPr sz="1000">
                <a:solidFill>
                  <a:schemeClr val="accent3"/>
                </a:solidFill>
                <a:latin typeface="Average"/>
                <a:ea typeface="Average"/>
                <a:cs typeface="Average"/>
                <a:sym typeface="Average"/>
              </a:defRPr>
            </a:lvl3pPr>
            <a:lvl4pPr lvl="3" algn="r" rtl="0">
              <a:buNone/>
              <a:defRPr sz="1000">
                <a:solidFill>
                  <a:schemeClr val="accent3"/>
                </a:solidFill>
                <a:latin typeface="Average"/>
                <a:ea typeface="Average"/>
                <a:cs typeface="Average"/>
                <a:sym typeface="Average"/>
              </a:defRPr>
            </a:lvl4pPr>
            <a:lvl5pPr lvl="4" algn="r" rtl="0">
              <a:buNone/>
              <a:defRPr sz="1000">
                <a:solidFill>
                  <a:schemeClr val="accent3"/>
                </a:solidFill>
                <a:latin typeface="Average"/>
                <a:ea typeface="Average"/>
                <a:cs typeface="Average"/>
                <a:sym typeface="Average"/>
              </a:defRPr>
            </a:lvl5pPr>
            <a:lvl6pPr lvl="5" algn="r" rtl="0">
              <a:buNone/>
              <a:defRPr sz="1000">
                <a:solidFill>
                  <a:schemeClr val="accent3"/>
                </a:solidFill>
                <a:latin typeface="Average"/>
                <a:ea typeface="Average"/>
                <a:cs typeface="Average"/>
                <a:sym typeface="Average"/>
              </a:defRPr>
            </a:lvl6pPr>
            <a:lvl7pPr lvl="6" algn="r" rtl="0">
              <a:buNone/>
              <a:defRPr sz="1000">
                <a:solidFill>
                  <a:schemeClr val="accent3"/>
                </a:solidFill>
                <a:latin typeface="Average"/>
                <a:ea typeface="Average"/>
                <a:cs typeface="Average"/>
                <a:sym typeface="Average"/>
              </a:defRPr>
            </a:lvl7pPr>
            <a:lvl8pPr lvl="7" algn="r" rtl="0">
              <a:buNone/>
              <a:defRPr sz="1000">
                <a:solidFill>
                  <a:schemeClr val="accent3"/>
                </a:solidFill>
                <a:latin typeface="Average"/>
                <a:ea typeface="Average"/>
                <a:cs typeface="Average"/>
                <a:sym typeface="Average"/>
              </a:defRPr>
            </a:lvl8pPr>
            <a:lvl9pPr lvl="8" algn="r" rtl="0">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2" name="Google Shape;102;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3" name="Google Shape;10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plataformadigitalnacional.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plataformadigitalnacional.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37"/>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52" name="Google Shape;15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53" name="Google Shape;153;p37"/>
          <p:cNvSpPr txBox="1"/>
          <p:nvPr/>
        </p:nvSpPr>
        <p:spPr>
          <a:xfrm>
            <a:off x="456974" y="2256175"/>
            <a:ext cx="7856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6D9EEB"/>
                </a:solidFill>
                <a:latin typeface="Open Sans"/>
                <a:ea typeface="Open Sans"/>
                <a:cs typeface="Open Sans"/>
                <a:sym typeface="Open Sans"/>
              </a:rPr>
              <a:t>Inteligencia anticorrupción con datos </a:t>
            </a:r>
            <a:endParaRPr sz="3000" b="1">
              <a:solidFill>
                <a:srgbClr val="6D9EEB"/>
              </a:solidFill>
              <a:latin typeface="Open Sans"/>
              <a:ea typeface="Open Sans"/>
              <a:cs typeface="Open Sans"/>
              <a:sym typeface="Open Sans"/>
            </a:endParaRPr>
          </a:p>
        </p:txBody>
      </p:sp>
      <p:pic>
        <p:nvPicPr>
          <p:cNvPr id="154" name="Google Shape;154;p37"/>
          <p:cNvPicPr preferRelativeResize="0"/>
          <p:nvPr/>
        </p:nvPicPr>
        <p:blipFill rotWithShape="1">
          <a:blip r:embed="rId4">
            <a:alphaModFix/>
          </a:blip>
          <a:srcRect/>
          <a:stretch/>
        </p:blipFill>
        <p:spPr>
          <a:xfrm>
            <a:off x="741445" y="445025"/>
            <a:ext cx="4339625" cy="1587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p:nvPr/>
        </p:nvSpPr>
        <p:spPr>
          <a:xfrm>
            <a:off x="336400" y="77175"/>
            <a:ext cx="72861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434343"/>
                </a:solidFill>
                <a:latin typeface="Montserrat"/>
                <a:ea typeface="Montserrat"/>
                <a:cs typeface="Montserrat"/>
                <a:sym typeface="Montserrat"/>
              </a:rPr>
              <a:t>Avances |PDN</a:t>
            </a:r>
            <a:endParaRPr sz="2600" i="1">
              <a:solidFill>
                <a:srgbClr val="434343"/>
              </a:solidFill>
              <a:latin typeface="Montserrat"/>
              <a:ea typeface="Montserrat"/>
              <a:cs typeface="Montserrat"/>
              <a:sym typeface="Montserrat"/>
            </a:endParaRPr>
          </a:p>
        </p:txBody>
      </p:sp>
      <p:sp>
        <p:nvSpPr>
          <p:cNvPr id="302" name="Google Shape;302;p49"/>
          <p:cNvSpPr txBox="1"/>
          <p:nvPr/>
        </p:nvSpPr>
        <p:spPr>
          <a:xfrm>
            <a:off x="113400" y="706925"/>
            <a:ext cx="8917200" cy="4025100"/>
          </a:xfrm>
          <a:prstGeom prst="rect">
            <a:avLst/>
          </a:prstGeom>
          <a:noFill/>
          <a:ln w="9525" cap="flat" cmpd="sng">
            <a:solidFill>
              <a:srgbClr val="34B3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a:buAutoNum type="arabicPeriod"/>
            </a:pPr>
            <a:r>
              <a:rPr lang="en" sz="1800">
                <a:solidFill>
                  <a:srgbClr val="434343"/>
                </a:solidFill>
                <a:latin typeface="Open Sans"/>
                <a:ea typeface="Open Sans"/>
                <a:cs typeface="Open Sans"/>
                <a:sym typeface="Open Sans"/>
              </a:rPr>
              <a:t>Versión Beta 0.7 </a:t>
            </a:r>
            <a:r>
              <a:rPr lang="en" sz="1800" b="1"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www.plataformadigitalnacional.org</a:t>
            </a:r>
            <a:r>
              <a:rPr lang="en" sz="1800" b="1" u="sng">
                <a:solidFill>
                  <a:schemeClr val="accent5"/>
                </a:solidFill>
                <a:latin typeface="Open Sans"/>
                <a:ea typeface="Open Sans"/>
                <a:cs typeface="Open Sans"/>
                <a:sym typeface="Open Sans"/>
              </a:rPr>
              <a:t>  </a:t>
            </a:r>
            <a:endParaRPr sz="1800" b="1">
              <a:solidFill>
                <a:srgbClr val="434343"/>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800" b="1">
              <a:solidFill>
                <a:srgbClr val="434343"/>
              </a:solidFill>
              <a:latin typeface="Open Sans"/>
              <a:ea typeface="Open Sans"/>
              <a:cs typeface="Open Sans"/>
              <a:sym typeface="Open Sans"/>
            </a:endParaRPr>
          </a:p>
          <a:p>
            <a:pPr marL="914400" lvl="1" indent="-342900" algn="l" rtl="0">
              <a:lnSpc>
                <a:spcPct val="100000"/>
              </a:lnSpc>
              <a:spcBef>
                <a:spcPts val="0"/>
              </a:spcBef>
              <a:spcAft>
                <a:spcPts val="0"/>
              </a:spcAft>
              <a:buSzPts val="1800"/>
              <a:buFont typeface="Open Sans"/>
              <a:buAutoNum type="alphaLcPeriod"/>
            </a:pPr>
            <a:r>
              <a:rPr lang="en" sz="1800">
                <a:solidFill>
                  <a:srgbClr val="434343"/>
                </a:solidFill>
                <a:latin typeface="Open Sans"/>
                <a:ea typeface="Open Sans"/>
                <a:cs typeface="Open Sans"/>
                <a:sym typeface="Open Sans"/>
              </a:rPr>
              <a:t>Lanzamiento de tablero subnacional y avances 2020 de la PDN </a:t>
            </a:r>
            <a:r>
              <a:rPr lang="en" sz="1800" b="1">
                <a:solidFill>
                  <a:srgbClr val="434343"/>
                </a:solidFill>
                <a:latin typeface="Open Sans"/>
                <a:ea typeface="Open Sans"/>
                <a:cs typeface="Open Sans"/>
                <a:sym typeface="Open Sans"/>
              </a:rPr>
              <a:t>-sept 23</a:t>
            </a:r>
            <a:endParaRPr sz="1800" b="1">
              <a:solidFill>
                <a:srgbClr val="434343"/>
              </a:solidFill>
              <a:latin typeface="Open Sans"/>
              <a:ea typeface="Open Sans"/>
              <a:cs typeface="Open Sans"/>
              <a:sym typeface="Open Sans"/>
            </a:endParaRPr>
          </a:p>
          <a:p>
            <a:pPr marL="914400" lvl="1" indent="-342900" algn="l" rtl="0">
              <a:lnSpc>
                <a:spcPct val="100000"/>
              </a:lnSpc>
              <a:spcBef>
                <a:spcPts val="0"/>
              </a:spcBef>
              <a:spcAft>
                <a:spcPts val="0"/>
              </a:spcAft>
              <a:buClr>
                <a:srgbClr val="434343"/>
              </a:buClr>
              <a:buSzPts val="1800"/>
              <a:buFont typeface="Open Sans"/>
              <a:buAutoNum type="alphaLcPeriod"/>
            </a:pPr>
            <a:r>
              <a:rPr lang="en" sz="1800">
                <a:solidFill>
                  <a:srgbClr val="434343"/>
                </a:solidFill>
                <a:latin typeface="Open Sans"/>
                <a:ea typeface="Open Sans"/>
                <a:cs typeface="Open Sans"/>
                <a:sym typeface="Open Sans"/>
              </a:rPr>
              <a:t>Mercado Digital Anticorrupción - </a:t>
            </a:r>
            <a:r>
              <a:rPr lang="en" sz="1800" b="1">
                <a:solidFill>
                  <a:srgbClr val="434343"/>
                </a:solidFill>
                <a:latin typeface="Open Sans"/>
                <a:ea typeface="Open Sans"/>
                <a:cs typeface="Open Sans"/>
                <a:sym typeface="Open Sans"/>
              </a:rPr>
              <a:t>oct 2020</a:t>
            </a:r>
            <a:endParaRPr sz="1800" b="1">
              <a:solidFill>
                <a:srgbClr val="434343"/>
              </a:solidFill>
              <a:latin typeface="Open Sans"/>
              <a:ea typeface="Open Sans"/>
              <a:cs typeface="Open Sans"/>
              <a:sym typeface="Open Sans"/>
            </a:endParaRPr>
          </a:p>
          <a:p>
            <a:pPr marL="914400" lvl="1" indent="-342900" algn="l" rtl="0">
              <a:lnSpc>
                <a:spcPct val="100000"/>
              </a:lnSpc>
              <a:spcBef>
                <a:spcPts val="0"/>
              </a:spcBef>
              <a:spcAft>
                <a:spcPts val="0"/>
              </a:spcAft>
              <a:buClr>
                <a:srgbClr val="434343"/>
              </a:buClr>
              <a:buSzPts val="1800"/>
              <a:buFont typeface="Open Sans"/>
              <a:buAutoNum type="alphaLcPeriod"/>
            </a:pPr>
            <a:r>
              <a:rPr lang="en" sz="1800" b="1">
                <a:solidFill>
                  <a:srgbClr val="434343"/>
                </a:solidFill>
                <a:latin typeface="Open Sans"/>
                <a:ea typeface="Open Sans"/>
                <a:cs typeface="Open Sans"/>
                <a:sym typeface="Open Sans"/>
              </a:rPr>
              <a:t>4/6 sistemas funcionales en sept (S1, S2, S3, S6)</a:t>
            </a:r>
            <a:endParaRPr sz="1800" b="1">
              <a:solidFill>
                <a:srgbClr val="434343"/>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800" b="1">
              <a:solidFill>
                <a:srgbClr val="434343"/>
              </a:solidFill>
              <a:latin typeface="Open Sans"/>
              <a:ea typeface="Open Sans"/>
              <a:cs typeface="Open Sans"/>
              <a:sym typeface="Open Sans"/>
            </a:endParaRPr>
          </a:p>
          <a:p>
            <a:pPr marL="457200" lvl="0" indent="-342900" algn="l" rtl="0">
              <a:lnSpc>
                <a:spcPct val="100000"/>
              </a:lnSpc>
              <a:spcBef>
                <a:spcPts val="0"/>
              </a:spcBef>
              <a:spcAft>
                <a:spcPts val="0"/>
              </a:spcAft>
              <a:buSzPts val="1800"/>
              <a:buFont typeface="Open Sans"/>
              <a:buAutoNum type="arabicPeriod"/>
            </a:pPr>
            <a:r>
              <a:rPr lang="en" sz="1800">
                <a:solidFill>
                  <a:srgbClr val="434343"/>
                </a:solidFill>
                <a:latin typeface="Open Sans"/>
                <a:ea typeface="Open Sans"/>
                <a:cs typeface="Open Sans"/>
                <a:sym typeface="Open Sans"/>
              </a:rPr>
              <a:t>Datos reales en los Sistemas: 2, 3 (nivel federal, edomex, sonora) y 6 (nivel federal).</a:t>
            </a:r>
            <a:endParaRPr sz="1800">
              <a:solidFill>
                <a:srgbClr val="434343"/>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700">
              <a:solidFill>
                <a:srgbClr val="434343"/>
              </a:solidFill>
              <a:latin typeface="Open Sans"/>
              <a:ea typeface="Open Sans"/>
              <a:cs typeface="Open Sans"/>
              <a:sym typeface="Open Sans"/>
            </a:endParaRPr>
          </a:p>
          <a:p>
            <a:pPr marL="457200" lvl="0" indent="-342900" algn="l" rtl="0">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S1, Jalisco y Aguascalientes, primeros dos estados conectados ;</a:t>
            </a:r>
            <a:endParaRPr sz="18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None/>
            </a:pPr>
            <a:endParaRPr sz="1800" b="1">
              <a:solidFill>
                <a:srgbClr val="434343"/>
              </a:solidFill>
              <a:latin typeface="Open Sans"/>
              <a:ea typeface="Open Sans"/>
              <a:cs typeface="Open Sans"/>
              <a:sym typeface="Open Sans"/>
            </a:endParaRPr>
          </a:p>
          <a:p>
            <a:pPr marL="457200" lvl="0" indent="-342900" algn="l" rtl="0">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Pilotos subnacionales S2 y S3 con: Chihuahua, Jalisco y Oaxaca</a:t>
            </a:r>
            <a:endParaRPr sz="1800">
              <a:solidFill>
                <a:srgbClr val="434343"/>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800">
              <a:solidFill>
                <a:srgbClr val="434343"/>
              </a:solidFill>
              <a:latin typeface="Open Sans"/>
              <a:ea typeface="Open Sans"/>
              <a:cs typeface="Open Sans"/>
              <a:sym typeface="Open Sans"/>
            </a:endParaRPr>
          </a:p>
          <a:p>
            <a:pPr marL="457200" lvl="0" indent="-342900" algn="l" rtl="0">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Webinars nacionales para desarrollo de S2 y S3 (29 edos)</a:t>
            </a:r>
            <a:endParaRPr sz="1800">
              <a:solidFill>
                <a:srgbClr val="434343"/>
              </a:solidFill>
              <a:latin typeface="Open Sans"/>
              <a:ea typeface="Open Sans"/>
              <a:cs typeface="Open Sans"/>
              <a:sym typeface="Open Sans"/>
            </a:endParaRPr>
          </a:p>
          <a:p>
            <a:pPr marL="0" lvl="0" indent="0" algn="just" rtl="0">
              <a:lnSpc>
                <a:spcPct val="100000"/>
              </a:lnSpc>
              <a:spcBef>
                <a:spcPts val="0"/>
              </a:spcBef>
              <a:spcAft>
                <a:spcPts val="0"/>
              </a:spcAft>
              <a:buNone/>
            </a:pPr>
            <a:endParaRPr sz="1800">
              <a:solidFill>
                <a:srgbClr val="434343"/>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0"/>
          <p:cNvPicPr preferRelativeResize="0"/>
          <p:nvPr/>
        </p:nvPicPr>
        <p:blipFill>
          <a:blip r:embed="rId3">
            <a:alphaModFix/>
          </a:blip>
          <a:stretch>
            <a:fillRect/>
          </a:stretch>
        </p:blipFill>
        <p:spPr>
          <a:xfrm>
            <a:off x="312001" y="885800"/>
            <a:ext cx="4260000" cy="4097725"/>
          </a:xfrm>
          <a:prstGeom prst="rect">
            <a:avLst/>
          </a:prstGeom>
          <a:noFill/>
          <a:ln>
            <a:noFill/>
          </a:ln>
        </p:spPr>
      </p:pic>
      <p:sp>
        <p:nvSpPr>
          <p:cNvPr id="308" name="Google Shape;308;p50"/>
          <p:cNvSpPr txBox="1">
            <a:spLocks noGrp="1"/>
          </p:cNvSpPr>
          <p:nvPr>
            <p:ph type="title"/>
          </p:nvPr>
        </p:nvSpPr>
        <p:spPr>
          <a:xfrm>
            <a:off x="85588" y="0"/>
            <a:ext cx="8826600"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D9EEB"/>
                </a:solidFill>
              </a:rPr>
              <a:t>Versión Beta 0.7 de la PDN</a:t>
            </a:r>
            <a:endParaRPr b="1">
              <a:solidFill>
                <a:srgbClr val="6D9EEB"/>
              </a:solidFill>
            </a:endParaRPr>
          </a:p>
        </p:txBody>
      </p:sp>
      <p:pic>
        <p:nvPicPr>
          <p:cNvPr id="309" name="Google Shape;309;p50"/>
          <p:cNvPicPr preferRelativeResize="0"/>
          <p:nvPr/>
        </p:nvPicPr>
        <p:blipFill>
          <a:blip r:embed="rId4">
            <a:alphaModFix/>
          </a:blip>
          <a:stretch>
            <a:fillRect/>
          </a:stretch>
        </p:blipFill>
        <p:spPr>
          <a:xfrm>
            <a:off x="4724401" y="755100"/>
            <a:ext cx="4088916" cy="4235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51"/>
          <p:cNvPicPr preferRelativeResize="0"/>
          <p:nvPr/>
        </p:nvPicPr>
        <p:blipFill rotWithShape="1">
          <a:blip r:embed="rId3">
            <a:alphaModFix/>
          </a:blip>
          <a:srcRect l="725" t="13786" r="1283" b="5730"/>
          <a:stretch/>
        </p:blipFill>
        <p:spPr>
          <a:xfrm>
            <a:off x="282025" y="980350"/>
            <a:ext cx="8433725" cy="3894549"/>
          </a:xfrm>
          <a:prstGeom prst="rect">
            <a:avLst/>
          </a:prstGeom>
          <a:noFill/>
          <a:ln>
            <a:noFill/>
          </a:ln>
        </p:spPr>
      </p:pic>
      <p:sp>
        <p:nvSpPr>
          <p:cNvPr id="315" name="Google Shape;315;p51"/>
          <p:cNvSpPr txBox="1">
            <a:spLocks noGrp="1"/>
          </p:cNvSpPr>
          <p:nvPr>
            <p:ph type="title"/>
          </p:nvPr>
        </p:nvSpPr>
        <p:spPr>
          <a:xfrm>
            <a:off x="85588" y="0"/>
            <a:ext cx="8826600"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D9EEB"/>
                </a:solidFill>
              </a:rPr>
              <a:t>Tablero de seguimiento</a:t>
            </a:r>
            <a:endParaRPr b="1">
              <a:solidFill>
                <a:srgbClr val="6D9EE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2"/>
          <p:cNvPicPr preferRelativeResize="0"/>
          <p:nvPr/>
        </p:nvPicPr>
        <p:blipFill>
          <a:blip r:embed="rId3">
            <a:alphaModFix/>
          </a:blip>
          <a:stretch>
            <a:fillRect/>
          </a:stretch>
        </p:blipFill>
        <p:spPr>
          <a:xfrm>
            <a:off x="2499475" y="84738"/>
            <a:ext cx="6535500" cy="4974025"/>
          </a:xfrm>
          <a:prstGeom prst="rect">
            <a:avLst/>
          </a:prstGeom>
          <a:noFill/>
          <a:ln>
            <a:noFill/>
          </a:ln>
        </p:spPr>
      </p:pic>
      <p:sp>
        <p:nvSpPr>
          <p:cNvPr id="321" name="Google Shape;321;p52"/>
          <p:cNvSpPr/>
          <p:nvPr/>
        </p:nvSpPr>
        <p:spPr>
          <a:xfrm>
            <a:off x="2779900" y="2571750"/>
            <a:ext cx="2900700" cy="1362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pic>
        <p:nvPicPr>
          <p:cNvPr id="322" name="Google Shape;322;p52"/>
          <p:cNvPicPr preferRelativeResize="0"/>
          <p:nvPr/>
        </p:nvPicPr>
        <p:blipFill>
          <a:blip r:embed="rId4">
            <a:alphaModFix/>
          </a:blip>
          <a:stretch>
            <a:fillRect/>
          </a:stretch>
        </p:blipFill>
        <p:spPr>
          <a:xfrm>
            <a:off x="74188" y="152688"/>
            <a:ext cx="2809875" cy="200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9" name="Google Shape;329;p5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330" name="Google Shape;33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31" name="Google Shape;331;p53"/>
          <p:cNvSpPr txBox="1"/>
          <p:nvPr/>
        </p:nvSpPr>
        <p:spPr>
          <a:xfrm>
            <a:off x="3531905" y="2303100"/>
            <a:ext cx="3038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6D9EEB"/>
                </a:solidFill>
                <a:latin typeface="Open Sans"/>
                <a:ea typeface="Open Sans"/>
                <a:cs typeface="Open Sans"/>
                <a:sym typeface="Open Sans"/>
              </a:rPr>
              <a:t>Gracias!</a:t>
            </a:r>
            <a:endParaRPr sz="3000" b="1">
              <a:solidFill>
                <a:srgbClr val="6D9EEB"/>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8"/>
          <p:cNvSpPr/>
          <p:nvPr/>
        </p:nvSpPr>
        <p:spPr>
          <a:xfrm>
            <a:off x="6734850" y="959075"/>
            <a:ext cx="1435225" cy="3509525"/>
          </a:xfrm>
          <a:custGeom>
            <a:avLst/>
            <a:gdLst/>
            <a:ahLst/>
            <a:cxnLst/>
            <a:rect l="l" t="t" r="r" b="b"/>
            <a:pathLst>
              <a:path w="57409" h="140381" extrusionOk="0">
                <a:moveTo>
                  <a:pt x="0" y="0"/>
                </a:moveTo>
                <a:cubicBezTo>
                  <a:pt x="9567" y="10041"/>
                  <a:pt x="57308" y="36847"/>
                  <a:pt x="57403" y="60244"/>
                </a:cubicBezTo>
                <a:cubicBezTo>
                  <a:pt x="57498" y="83641"/>
                  <a:pt x="10041" y="127025"/>
                  <a:pt x="569" y="140381"/>
                </a:cubicBezTo>
              </a:path>
            </a:pathLst>
          </a:custGeom>
          <a:noFill/>
          <a:ln w="19050" cap="flat" cmpd="sng">
            <a:solidFill>
              <a:srgbClr val="999999"/>
            </a:solidFill>
            <a:prstDash val="solid"/>
            <a:round/>
            <a:headEnd type="none" w="med" len="med"/>
            <a:tailEnd type="none" w="med" len="med"/>
          </a:ln>
        </p:spPr>
      </p:sp>
      <p:sp>
        <p:nvSpPr>
          <p:cNvPr id="160" name="Google Shape;160;p38"/>
          <p:cNvSpPr txBox="1"/>
          <p:nvPr/>
        </p:nvSpPr>
        <p:spPr>
          <a:xfrm>
            <a:off x="336400" y="229575"/>
            <a:ext cx="72861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1" u="none" strike="noStrike" cap="none">
              <a:solidFill>
                <a:srgbClr val="434343"/>
              </a:solidFill>
              <a:latin typeface="Open Sans"/>
              <a:ea typeface="Open Sans"/>
              <a:cs typeface="Open Sans"/>
              <a:sym typeface="Open Sans"/>
            </a:endParaRPr>
          </a:p>
        </p:txBody>
      </p:sp>
      <p:sp>
        <p:nvSpPr>
          <p:cNvPr id="161" name="Google Shape;16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sp>
        <p:nvSpPr>
          <p:cNvPr id="162" name="Google Shape;162;p38"/>
          <p:cNvSpPr/>
          <p:nvPr/>
        </p:nvSpPr>
        <p:spPr>
          <a:xfrm>
            <a:off x="1614741" y="771759"/>
            <a:ext cx="3879300" cy="3879300"/>
          </a:xfrm>
          <a:prstGeom prst="ellipse">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a:ea typeface="Open Sans"/>
              <a:cs typeface="Open Sans"/>
              <a:sym typeface="Open Sans"/>
            </a:endParaRPr>
          </a:p>
        </p:txBody>
      </p:sp>
      <p:grpSp>
        <p:nvGrpSpPr>
          <p:cNvPr id="163" name="Google Shape;163;p38"/>
          <p:cNvGrpSpPr/>
          <p:nvPr/>
        </p:nvGrpSpPr>
        <p:grpSpPr>
          <a:xfrm>
            <a:off x="2471360" y="562888"/>
            <a:ext cx="2166000" cy="2166000"/>
            <a:chOff x="3614360" y="410488"/>
            <a:chExt cx="2166000" cy="2166000"/>
          </a:xfrm>
        </p:grpSpPr>
        <p:sp>
          <p:nvSpPr>
            <p:cNvPr id="164" name="Google Shape;164;p38"/>
            <p:cNvSpPr/>
            <p:nvPr/>
          </p:nvSpPr>
          <p:spPr>
            <a:xfrm>
              <a:off x="3614360" y="410488"/>
              <a:ext cx="2166000" cy="2166000"/>
            </a:xfrm>
            <a:prstGeom prst="ellipse">
              <a:avLst/>
            </a:prstGeom>
            <a:solidFill>
              <a:srgbClr val="89D4F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a:ea typeface="Open Sans"/>
                <a:cs typeface="Open Sans"/>
                <a:sym typeface="Open Sans"/>
              </a:endParaRPr>
            </a:p>
          </p:txBody>
        </p:sp>
        <p:sp>
          <p:nvSpPr>
            <p:cNvPr id="165" name="Google Shape;165;p38"/>
            <p:cNvSpPr txBox="1"/>
            <p:nvPr/>
          </p:nvSpPr>
          <p:spPr>
            <a:xfrm>
              <a:off x="3961563" y="848150"/>
              <a:ext cx="1496100" cy="702900"/>
            </a:xfrm>
            <a:prstGeom prst="rect">
              <a:avLst/>
            </a:prstGeom>
            <a:solidFill>
              <a:srgbClr val="89D4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666666"/>
                  </a:solidFill>
                  <a:latin typeface="Open Sans"/>
                  <a:ea typeface="Open Sans"/>
                  <a:cs typeface="Open Sans"/>
                  <a:sym typeface="Open Sans"/>
                </a:rPr>
                <a:t>Sistemas Locales anticorrupción (SLA)</a:t>
              </a:r>
              <a:endParaRPr sz="1500">
                <a:solidFill>
                  <a:srgbClr val="666666"/>
                </a:solidFill>
                <a:latin typeface="Open Sans"/>
                <a:ea typeface="Open Sans"/>
                <a:cs typeface="Open Sans"/>
                <a:sym typeface="Open Sans"/>
              </a:endParaRPr>
            </a:p>
          </p:txBody>
        </p:sp>
      </p:grpSp>
      <p:grpSp>
        <p:nvGrpSpPr>
          <p:cNvPr id="166" name="Google Shape;166;p38"/>
          <p:cNvGrpSpPr/>
          <p:nvPr/>
        </p:nvGrpSpPr>
        <p:grpSpPr>
          <a:xfrm>
            <a:off x="1376466" y="1646308"/>
            <a:ext cx="2166000" cy="2166000"/>
            <a:chOff x="2519466" y="1493908"/>
            <a:chExt cx="2166000" cy="2166000"/>
          </a:xfrm>
        </p:grpSpPr>
        <p:sp>
          <p:nvSpPr>
            <p:cNvPr id="167" name="Google Shape;167;p38"/>
            <p:cNvSpPr/>
            <p:nvPr/>
          </p:nvSpPr>
          <p:spPr>
            <a:xfrm>
              <a:off x="2519466" y="1493908"/>
              <a:ext cx="2166000" cy="2166000"/>
            </a:xfrm>
            <a:prstGeom prst="ellipse">
              <a:avLst/>
            </a:prstGeom>
            <a:solidFill>
              <a:srgbClr val="89D4F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a:ea typeface="Open Sans"/>
                <a:cs typeface="Open Sans"/>
                <a:sym typeface="Open Sans"/>
              </a:endParaRPr>
            </a:p>
          </p:txBody>
        </p:sp>
        <p:sp>
          <p:nvSpPr>
            <p:cNvPr id="168" name="Google Shape;168;p38"/>
            <p:cNvSpPr txBox="1"/>
            <p:nvPr/>
          </p:nvSpPr>
          <p:spPr>
            <a:xfrm>
              <a:off x="2601163" y="2232100"/>
              <a:ext cx="1496100" cy="702900"/>
            </a:xfrm>
            <a:prstGeom prst="rect">
              <a:avLst/>
            </a:prstGeom>
            <a:solidFill>
              <a:srgbClr val="89D4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666666"/>
                  </a:solidFill>
                  <a:latin typeface="Open Sans"/>
                  <a:ea typeface="Open Sans"/>
                  <a:cs typeface="Open Sans"/>
                  <a:sym typeface="Open Sans"/>
                </a:rPr>
                <a:t>Comité Rector del Sistema Nacional de Fiscalización (CRF)</a:t>
              </a:r>
              <a:endParaRPr sz="1500">
                <a:solidFill>
                  <a:srgbClr val="666666"/>
                </a:solidFill>
                <a:latin typeface="Open Sans"/>
                <a:ea typeface="Open Sans"/>
                <a:cs typeface="Open Sans"/>
                <a:sym typeface="Open Sans"/>
              </a:endParaRPr>
            </a:p>
          </p:txBody>
        </p:sp>
      </p:grpSp>
      <p:grpSp>
        <p:nvGrpSpPr>
          <p:cNvPr id="169" name="Google Shape;169;p38"/>
          <p:cNvGrpSpPr/>
          <p:nvPr/>
        </p:nvGrpSpPr>
        <p:grpSpPr>
          <a:xfrm>
            <a:off x="2471356" y="2719308"/>
            <a:ext cx="2166000" cy="2166000"/>
            <a:chOff x="3614356" y="2566908"/>
            <a:chExt cx="2166000" cy="2166000"/>
          </a:xfrm>
        </p:grpSpPr>
        <p:sp>
          <p:nvSpPr>
            <p:cNvPr id="170" name="Google Shape;170;p38"/>
            <p:cNvSpPr/>
            <p:nvPr/>
          </p:nvSpPr>
          <p:spPr>
            <a:xfrm>
              <a:off x="3614356" y="2566908"/>
              <a:ext cx="2166000" cy="2166000"/>
            </a:xfrm>
            <a:prstGeom prst="ellipse">
              <a:avLst/>
            </a:prstGeom>
            <a:solidFill>
              <a:srgbClr val="89D4F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a:ea typeface="Open Sans"/>
                <a:cs typeface="Open Sans"/>
                <a:sym typeface="Open Sans"/>
              </a:endParaRPr>
            </a:p>
          </p:txBody>
        </p:sp>
        <p:sp>
          <p:nvSpPr>
            <p:cNvPr id="171" name="Google Shape;171;p38"/>
            <p:cNvSpPr txBox="1"/>
            <p:nvPr/>
          </p:nvSpPr>
          <p:spPr>
            <a:xfrm>
              <a:off x="3961563" y="3616075"/>
              <a:ext cx="1496100" cy="702900"/>
            </a:xfrm>
            <a:prstGeom prst="rect">
              <a:avLst/>
            </a:prstGeom>
            <a:solidFill>
              <a:srgbClr val="89D4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666666"/>
                  </a:solidFill>
                  <a:latin typeface="Open Sans"/>
                  <a:ea typeface="Open Sans"/>
                  <a:cs typeface="Open Sans"/>
                  <a:sym typeface="Open Sans"/>
                </a:rPr>
                <a:t>Comité de Participación Ciudadana (CPC) </a:t>
              </a:r>
              <a:endParaRPr sz="1500">
                <a:solidFill>
                  <a:srgbClr val="666666"/>
                </a:solidFill>
                <a:latin typeface="Open Sans"/>
                <a:ea typeface="Open Sans"/>
                <a:cs typeface="Open Sans"/>
                <a:sym typeface="Open Sans"/>
              </a:endParaRPr>
            </a:p>
          </p:txBody>
        </p:sp>
      </p:grpSp>
      <p:grpSp>
        <p:nvGrpSpPr>
          <p:cNvPr id="172" name="Google Shape;172;p38"/>
          <p:cNvGrpSpPr/>
          <p:nvPr/>
        </p:nvGrpSpPr>
        <p:grpSpPr>
          <a:xfrm>
            <a:off x="3558894" y="1646274"/>
            <a:ext cx="2166000" cy="2166000"/>
            <a:chOff x="4701894" y="1493874"/>
            <a:chExt cx="2166000" cy="2166000"/>
          </a:xfrm>
        </p:grpSpPr>
        <p:sp>
          <p:nvSpPr>
            <p:cNvPr id="173" name="Google Shape;173;p38"/>
            <p:cNvSpPr/>
            <p:nvPr/>
          </p:nvSpPr>
          <p:spPr>
            <a:xfrm>
              <a:off x="4701894" y="1493874"/>
              <a:ext cx="2166000" cy="2166000"/>
            </a:xfrm>
            <a:prstGeom prst="ellipse">
              <a:avLst/>
            </a:prstGeom>
            <a:solidFill>
              <a:srgbClr val="34B3E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Open Sans"/>
                <a:ea typeface="Open Sans"/>
                <a:cs typeface="Open Sans"/>
                <a:sym typeface="Open Sans"/>
              </a:endParaRPr>
            </a:p>
          </p:txBody>
        </p:sp>
        <p:sp>
          <p:nvSpPr>
            <p:cNvPr id="174" name="Google Shape;174;p38"/>
            <p:cNvSpPr txBox="1"/>
            <p:nvPr/>
          </p:nvSpPr>
          <p:spPr>
            <a:xfrm>
              <a:off x="5219488" y="2220300"/>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Open Sans"/>
                  <a:ea typeface="Open Sans"/>
                  <a:cs typeface="Open Sans"/>
                  <a:sym typeface="Open Sans"/>
                </a:rPr>
                <a:t>Comité Coordinador (CC)</a:t>
              </a:r>
              <a:endParaRPr sz="1500">
                <a:solidFill>
                  <a:srgbClr val="FFFFFF"/>
                </a:solidFill>
                <a:latin typeface="Open Sans"/>
                <a:ea typeface="Open Sans"/>
                <a:cs typeface="Open Sans"/>
                <a:sym typeface="Open Sans"/>
              </a:endParaRPr>
            </a:p>
          </p:txBody>
        </p:sp>
      </p:grpSp>
      <p:sp>
        <p:nvSpPr>
          <p:cNvPr id="175" name="Google Shape;175;p38"/>
          <p:cNvSpPr/>
          <p:nvPr/>
        </p:nvSpPr>
        <p:spPr>
          <a:xfrm>
            <a:off x="2941680" y="2098641"/>
            <a:ext cx="1225800" cy="1225800"/>
          </a:xfrm>
          <a:prstGeom prst="ellipse">
            <a:avLst/>
          </a:prstGeom>
          <a:solidFill>
            <a:srgbClr val="7F7F7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latin typeface="Open Sans"/>
                <a:ea typeface="Open Sans"/>
                <a:cs typeface="Open Sans"/>
                <a:sym typeface="Open Sans"/>
              </a:rPr>
              <a:t>SNA</a:t>
            </a:r>
            <a:endParaRPr sz="1500" b="1">
              <a:solidFill>
                <a:srgbClr val="FFFFFF"/>
              </a:solidFill>
              <a:latin typeface="Open Sans"/>
              <a:ea typeface="Open Sans"/>
              <a:cs typeface="Open Sans"/>
              <a:sym typeface="Open Sans"/>
            </a:endParaRPr>
          </a:p>
        </p:txBody>
      </p:sp>
      <p:sp>
        <p:nvSpPr>
          <p:cNvPr id="176" name="Google Shape;176;p38"/>
          <p:cNvSpPr/>
          <p:nvPr/>
        </p:nvSpPr>
        <p:spPr>
          <a:xfrm>
            <a:off x="6169150" y="4779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8"/>
          <p:cNvSpPr/>
          <p:nvPr/>
        </p:nvSpPr>
        <p:spPr>
          <a:xfrm>
            <a:off x="6883367" y="949334"/>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p:nvPr/>
        </p:nvSpPr>
        <p:spPr>
          <a:xfrm>
            <a:off x="7464550" y="15447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7845550" y="23067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8"/>
          <p:cNvSpPr/>
          <p:nvPr/>
        </p:nvSpPr>
        <p:spPr>
          <a:xfrm>
            <a:off x="7464550" y="30687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8"/>
          <p:cNvSpPr/>
          <p:nvPr/>
        </p:nvSpPr>
        <p:spPr>
          <a:xfrm>
            <a:off x="6851050" y="36603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8"/>
          <p:cNvSpPr/>
          <p:nvPr/>
        </p:nvSpPr>
        <p:spPr>
          <a:xfrm>
            <a:off x="6245350" y="42117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8"/>
          <p:cNvSpPr txBox="1"/>
          <p:nvPr/>
        </p:nvSpPr>
        <p:spPr>
          <a:xfrm>
            <a:off x="6254917" y="622758"/>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INAI</a:t>
            </a:r>
            <a:endParaRPr sz="1300">
              <a:solidFill>
                <a:srgbClr val="434343"/>
              </a:solidFill>
              <a:latin typeface="Open Sans"/>
              <a:ea typeface="Open Sans"/>
              <a:cs typeface="Open Sans"/>
              <a:sym typeface="Open Sans"/>
            </a:endParaRPr>
          </a:p>
        </p:txBody>
      </p:sp>
      <p:sp>
        <p:nvSpPr>
          <p:cNvPr id="184" name="Google Shape;184;p38"/>
          <p:cNvSpPr txBox="1"/>
          <p:nvPr/>
        </p:nvSpPr>
        <p:spPr>
          <a:xfrm>
            <a:off x="6969134" y="1094166"/>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TFJA</a:t>
            </a:r>
            <a:endParaRPr sz="1300">
              <a:solidFill>
                <a:srgbClr val="434343"/>
              </a:solidFill>
              <a:latin typeface="Open Sans"/>
              <a:ea typeface="Open Sans"/>
              <a:cs typeface="Open Sans"/>
              <a:sym typeface="Open Sans"/>
            </a:endParaRPr>
          </a:p>
        </p:txBody>
      </p:sp>
      <p:sp>
        <p:nvSpPr>
          <p:cNvPr id="185" name="Google Shape;185;p38"/>
          <p:cNvSpPr txBox="1"/>
          <p:nvPr/>
        </p:nvSpPr>
        <p:spPr>
          <a:xfrm>
            <a:off x="7592943" y="1689558"/>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CJF</a:t>
            </a:r>
            <a:endParaRPr sz="1300">
              <a:solidFill>
                <a:srgbClr val="434343"/>
              </a:solidFill>
              <a:latin typeface="Open Sans"/>
              <a:ea typeface="Open Sans"/>
              <a:cs typeface="Open Sans"/>
              <a:sym typeface="Open Sans"/>
            </a:endParaRPr>
          </a:p>
        </p:txBody>
      </p:sp>
      <p:sp>
        <p:nvSpPr>
          <p:cNvPr id="186" name="Google Shape;186;p38"/>
          <p:cNvSpPr txBox="1"/>
          <p:nvPr/>
        </p:nvSpPr>
        <p:spPr>
          <a:xfrm>
            <a:off x="7973943" y="2451558"/>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SFP</a:t>
            </a:r>
            <a:endParaRPr sz="1300">
              <a:solidFill>
                <a:srgbClr val="434343"/>
              </a:solidFill>
              <a:latin typeface="Open Sans"/>
              <a:ea typeface="Open Sans"/>
              <a:cs typeface="Open Sans"/>
              <a:sym typeface="Open Sans"/>
            </a:endParaRPr>
          </a:p>
        </p:txBody>
      </p:sp>
      <p:sp>
        <p:nvSpPr>
          <p:cNvPr id="187" name="Google Shape;187;p38"/>
          <p:cNvSpPr txBox="1"/>
          <p:nvPr/>
        </p:nvSpPr>
        <p:spPr>
          <a:xfrm>
            <a:off x="7516752" y="3213550"/>
            <a:ext cx="681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FECC</a:t>
            </a:r>
            <a:endParaRPr sz="1300">
              <a:solidFill>
                <a:srgbClr val="434343"/>
              </a:solidFill>
              <a:latin typeface="Open Sans"/>
              <a:ea typeface="Open Sans"/>
              <a:cs typeface="Open Sans"/>
              <a:sym typeface="Open Sans"/>
            </a:endParaRPr>
          </a:p>
        </p:txBody>
      </p:sp>
      <p:sp>
        <p:nvSpPr>
          <p:cNvPr id="188" name="Google Shape;188;p38"/>
          <p:cNvSpPr txBox="1"/>
          <p:nvPr/>
        </p:nvSpPr>
        <p:spPr>
          <a:xfrm>
            <a:off x="6940717" y="3794741"/>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ASF</a:t>
            </a:r>
            <a:endParaRPr sz="1300">
              <a:solidFill>
                <a:srgbClr val="434343"/>
              </a:solidFill>
              <a:latin typeface="Open Sans"/>
              <a:ea typeface="Open Sans"/>
              <a:cs typeface="Open Sans"/>
              <a:sym typeface="Open Sans"/>
            </a:endParaRPr>
          </a:p>
        </p:txBody>
      </p:sp>
      <p:sp>
        <p:nvSpPr>
          <p:cNvPr id="189" name="Google Shape;189;p38"/>
          <p:cNvSpPr txBox="1"/>
          <p:nvPr/>
        </p:nvSpPr>
        <p:spPr>
          <a:xfrm>
            <a:off x="6345326" y="4356558"/>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CPC</a:t>
            </a:r>
            <a:endParaRPr sz="1300">
              <a:solidFill>
                <a:srgbClr val="434343"/>
              </a:solidFill>
              <a:latin typeface="Open Sans"/>
              <a:ea typeface="Open Sans"/>
              <a:cs typeface="Open Sans"/>
              <a:sym typeface="Open Sans"/>
            </a:endParaRPr>
          </a:p>
        </p:txBody>
      </p:sp>
      <p:sp>
        <p:nvSpPr>
          <p:cNvPr id="190" name="Google Shape;190;p38"/>
          <p:cNvSpPr/>
          <p:nvPr/>
        </p:nvSpPr>
        <p:spPr>
          <a:xfrm>
            <a:off x="5502916" y="2197088"/>
            <a:ext cx="1122900" cy="1095000"/>
          </a:xfrm>
          <a:prstGeom prst="ellipse">
            <a:avLst/>
          </a:prstGeom>
          <a:solidFill>
            <a:srgbClr val="34B3EB"/>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rgbClr val="434343"/>
              </a:solidFill>
              <a:latin typeface="Open Sans"/>
              <a:ea typeface="Open Sans"/>
              <a:cs typeface="Open Sans"/>
              <a:sym typeface="Open Sans"/>
            </a:endParaRPr>
          </a:p>
        </p:txBody>
      </p:sp>
      <p:sp>
        <p:nvSpPr>
          <p:cNvPr id="191" name="Google Shape;191;p38"/>
          <p:cNvSpPr/>
          <p:nvPr/>
        </p:nvSpPr>
        <p:spPr>
          <a:xfrm>
            <a:off x="6245350" y="18495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8"/>
          <p:cNvSpPr/>
          <p:nvPr/>
        </p:nvSpPr>
        <p:spPr>
          <a:xfrm>
            <a:off x="6245350" y="2916325"/>
            <a:ext cx="681900" cy="667800"/>
          </a:xfrm>
          <a:prstGeom prst="ellipse">
            <a:avLst/>
          </a:prstGeom>
          <a:solidFill>
            <a:srgbClr val="34B3EB"/>
          </a:solidFill>
          <a:ln w="38100" cap="flat" cmpd="sng">
            <a:solidFill>
              <a:srgbClr val="CED9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8"/>
          <p:cNvSpPr txBox="1"/>
          <p:nvPr/>
        </p:nvSpPr>
        <p:spPr>
          <a:xfrm>
            <a:off x="6331117" y="3061158"/>
            <a:ext cx="548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434343"/>
                </a:solidFill>
                <a:latin typeface="Open Sans"/>
                <a:ea typeface="Open Sans"/>
                <a:cs typeface="Open Sans"/>
                <a:sym typeface="Open Sans"/>
              </a:rPr>
              <a:t>PNA</a:t>
            </a:r>
            <a:endParaRPr sz="1300">
              <a:solidFill>
                <a:srgbClr val="434343"/>
              </a:solidFill>
              <a:latin typeface="Open Sans"/>
              <a:ea typeface="Open Sans"/>
              <a:cs typeface="Open Sans"/>
              <a:sym typeface="Open Sans"/>
            </a:endParaRPr>
          </a:p>
        </p:txBody>
      </p:sp>
      <p:pic>
        <p:nvPicPr>
          <p:cNvPr id="194" name="Google Shape;194;p38"/>
          <p:cNvPicPr preferRelativeResize="0"/>
          <p:nvPr/>
        </p:nvPicPr>
        <p:blipFill>
          <a:blip r:embed="rId3">
            <a:alphaModFix/>
          </a:blip>
          <a:stretch>
            <a:fillRect/>
          </a:stretch>
        </p:blipFill>
        <p:spPr>
          <a:xfrm>
            <a:off x="5579883" y="2495527"/>
            <a:ext cx="946205" cy="457200"/>
          </a:xfrm>
          <a:prstGeom prst="rect">
            <a:avLst/>
          </a:prstGeom>
          <a:noFill/>
          <a:ln>
            <a:noFill/>
          </a:ln>
        </p:spPr>
      </p:pic>
      <p:sp>
        <p:nvSpPr>
          <p:cNvPr id="195" name="Google Shape;195;p38"/>
          <p:cNvSpPr/>
          <p:nvPr/>
        </p:nvSpPr>
        <p:spPr>
          <a:xfrm>
            <a:off x="6667775" y="1654225"/>
            <a:ext cx="332700" cy="332700"/>
          </a:xfrm>
          <a:prstGeom prst="star5">
            <a:avLst>
              <a:gd name="adj" fmla="val 19098"/>
              <a:gd name="hf" fmla="val 105146"/>
              <a:gd name="vf" fmla="val 110557"/>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 name="Google Shape;196;p38"/>
          <p:cNvPicPr preferRelativeResize="0"/>
          <p:nvPr/>
        </p:nvPicPr>
        <p:blipFill>
          <a:blip r:embed="rId4">
            <a:alphaModFix/>
          </a:blip>
          <a:stretch>
            <a:fillRect/>
          </a:stretch>
        </p:blipFill>
        <p:spPr>
          <a:xfrm>
            <a:off x="6299010" y="2056114"/>
            <a:ext cx="548700" cy="2126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02" name="Google Shape;202;p39"/>
          <p:cNvPicPr preferRelativeResize="0"/>
          <p:nvPr/>
        </p:nvPicPr>
        <p:blipFill rotWithShape="1">
          <a:blip r:embed="rId3">
            <a:alphaModFix/>
          </a:blip>
          <a:srcRect l="13161" t="9365" r="23411" b="9121"/>
          <a:stretch/>
        </p:blipFill>
        <p:spPr>
          <a:xfrm>
            <a:off x="143423" y="0"/>
            <a:ext cx="5321475" cy="3844675"/>
          </a:xfrm>
          <a:prstGeom prst="rect">
            <a:avLst/>
          </a:prstGeom>
          <a:noFill/>
          <a:ln>
            <a:noFill/>
          </a:ln>
        </p:spPr>
      </p:pic>
      <p:sp>
        <p:nvSpPr>
          <p:cNvPr id="203" name="Google Shape;203;p39"/>
          <p:cNvSpPr txBox="1"/>
          <p:nvPr/>
        </p:nvSpPr>
        <p:spPr>
          <a:xfrm>
            <a:off x="5779725" y="170975"/>
            <a:ext cx="3421500" cy="19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66666"/>
                </a:solidFill>
                <a:latin typeface="Open Sans"/>
                <a:ea typeface="Open Sans"/>
                <a:cs typeface="Open Sans"/>
                <a:sym typeface="Open Sans"/>
              </a:rPr>
              <a:t>La corrupción es una de las principales preocupaciones y problemas de la gente en </a:t>
            </a:r>
            <a:r>
              <a:rPr lang="en" sz="2000" b="1">
                <a:solidFill>
                  <a:srgbClr val="666666"/>
                </a:solidFill>
                <a:latin typeface="Open Sans"/>
                <a:ea typeface="Open Sans"/>
                <a:cs typeface="Open Sans"/>
                <a:sym typeface="Open Sans"/>
              </a:rPr>
              <a:t>el mundo</a:t>
            </a:r>
            <a:endParaRPr sz="2000" b="1">
              <a:solidFill>
                <a:srgbClr val="666666"/>
              </a:solidFill>
              <a:latin typeface="Open Sans"/>
              <a:ea typeface="Open Sans"/>
              <a:cs typeface="Open Sans"/>
              <a:sym typeface="Open Sans"/>
            </a:endParaRPr>
          </a:p>
          <a:p>
            <a:pPr marL="0" lvl="0" indent="0" algn="l" rtl="0">
              <a:spcBef>
                <a:spcPts val="0"/>
              </a:spcBef>
              <a:spcAft>
                <a:spcPts val="0"/>
              </a:spcAft>
              <a:buNone/>
            </a:pPr>
            <a:r>
              <a:rPr lang="en" sz="2000">
                <a:solidFill>
                  <a:srgbClr val="666666"/>
                </a:solidFill>
                <a:latin typeface="Open Sans"/>
                <a:ea typeface="Open Sans"/>
                <a:cs typeface="Open Sans"/>
                <a:sym typeface="Open Sans"/>
              </a:rPr>
              <a:t>(cuesta 3.6 trillones de dólares/ año, WEF)</a:t>
            </a:r>
            <a:endParaRPr sz="2000">
              <a:solidFill>
                <a:srgbClr val="666666"/>
              </a:solidFill>
              <a:latin typeface="Open Sans"/>
              <a:ea typeface="Open Sans"/>
              <a:cs typeface="Open Sans"/>
              <a:sym typeface="Open Sans"/>
            </a:endParaRPr>
          </a:p>
          <a:p>
            <a:pPr marL="0" lvl="0" indent="0" algn="l" rtl="0">
              <a:spcBef>
                <a:spcPts val="0"/>
              </a:spcBef>
              <a:spcAft>
                <a:spcPts val="0"/>
              </a:spcAft>
              <a:buNone/>
            </a:pPr>
            <a:endParaRPr sz="2400">
              <a:latin typeface="Open Sans"/>
              <a:ea typeface="Open Sans"/>
              <a:cs typeface="Open Sans"/>
              <a:sym typeface="Open Sans"/>
            </a:endParaRPr>
          </a:p>
          <a:p>
            <a:pPr marL="0" lvl="0" indent="0" algn="l" rtl="0">
              <a:spcBef>
                <a:spcPts val="0"/>
              </a:spcBef>
              <a:spcAft>
                <a:spcPts val="0"/>
              </a:spcAft>
              <a:buNone/>
            </a:pPr>
            <a:endParaRPr sz="2400">
              <a:latin typeface="Open Sans"/>
              <a:ea typeface="Open Sans"/>
              <a:cs typeface="Open Sans"/>
              <a:sym typeface="Open Sans"/>
            </a:endParaRPr>
          </a:p>
        </p:txBody>
      </p:sp>
      <p:sp>
        <p:nvSpPr>
          <p:cNvPr id="204" name="Google Shape;204;p39"/>
          <p:cNvSpPr txBox="1"/>
          <p:nvPr/>
        </p:nvSpPr>
        <p:spPr>
          <a:xfrm>
            <a:off x="5722525" y="2849250"/>
            <a:ext cx="3362400" cy="10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66666"/>
                </a:solidFill>
                <a:latin typeface="Open Sans"/>
                <a:ea typeface="Open Sans"/>
                <a:cs typeface="Open Sans"/>
                <a:sym typeface="Open Sans"/>
              </a:rPr>
              <a:t>Qué está haciendo México para combatirla diferente?</a:t>
            </a:r>
            <a:endParaRPr sz="2000">
              <a:solidFill>
                <a:srgbClr val="666666"/>
              </a:solidFill>
              <a:latin typeface="Open Sans"/>
              <a:ea typeface="Open Sans"/>
              <a:cs typeface="Open Sans"/>
              <a:sym typeface="Open Sans"/>
            </a:endParaRPr>
          </a:p>
        </p:txBody>
      </p:sp>
      <p:pic>
        <p:nvPicPr>
          <p:cNvPr id="205" name="Google Shape;205;p39"/>
          <p:cNvPicPr preferRelativeResize="0"/>
          <p:nvPr/>
        </p:nvPicPr>
        <p:blipFill>
          <a:blip r:embed="rId4">
            <a:alphaModFix/>
          </a:blip>
          <a:stretch>
            <a:fillRect/>
          </a:stretch>
        </p:blipFill>
        <p:spPr>
          <a:xfrm>
            <a:off x="152400" y="4037100"/>
            <a:ext cx="8839202" cy="786943"/>
          </a:xfrm>
          <a:prstGeom prst="rect">
            <a:avLst/>
          </a:prstGeom>
          <a:noFill/>
          <a:ln>
            <a:noFill/>
          </a:ln>
        </p:spPr>
      </p:pic>
      <p:sp>
        <p:nvSpPr>
          <p:cNvPr id="206" name="Google Shape;206;p39"/>
          <p:cNvSpPr/>
          <p:nvPr/>
        </p:nvSpPr>
        <p:spPr>
          <a:xfrm>
            <a:off x="5663675" y="4457525"/>
            <a:ext cx="2936100" cy="49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0"/>
          <p:cNvPicPr preferRelativeResize="0"/>
          <p:nvPr/>
        </p:nvPicPr>
        <p:blipFill>
          <a:blip r:embed="rId3">
            <a:alphaModFix/>
          </a:blip>
          <a:stretch>
            <a:fillRect/>
          </a:stretch>
        </p:blipFill>
        <p:spPr>
          <a:xfrm>
            <a:off x="0" y="2375"/>
            <a:ext cx="9144000" cy="5138746"/>
          </a:xfrm>
          <a:prstGeom prst="rect">
            <a:avLst/>
          </a:prstGeom>
          <a:noFill/>
          <a:ln>
            <a:noFill/>
          </a:ln>
        </p:spPr>
      </p:pic>
      <p:sp>
        <p:nvSpPr>
          <p:cNvPr id="212" name="Google Shape;212;p40"/>
          <p:cNvSpPr txBox="1"/>
          <p:nvPr/>
        </p:nvSpPr>
        <p:spPr>
          <a:xfrm>
            <a:off x="115250" y="1788025"/>
            <a:ext cx="9144000"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66666"/>
                </a:solidFill>
                <a:highlight>
                  <a:srgbClr val="FFFFFF"/>
                </a:highlight>
                <a:latin typeface="Open Sans"/>
                <a:ea typeface="Open Sans"/>
                <a:cs typeface="Open Sans"/>
                <a:sym typeface="Open Sans"/>
              </a:rPr>
              <a:t>Necesitamos </a:t>
            </a:r>
            <a:r>
              <a:rPr lang="en" sz="2400" b="1">
                <a:solidFill>
                  <a:srgbClr val="666666"/>
                </a:solidFill>
                <a:highlight>
                  <a:srgbClr val="FFFFFF"/>
                </a:highlight>
                <a:latin typeface="Open Sans"/>
                <a:ea typeface="Open Sans"/>
                <a:cs typeface="Open Sans"/>
                <a:sym typeface="Open Sans"/>
              </a:rPr>
              <a:t>una nueva manera </a:t>
            </a:r>
            <a:r>
              <a:rPr lang="en" sz="2400">
                <a:solidFill>
                  <a:srgbClr val="666666"/>
                </a:solidFill>
                <a:highlight>
                  <a:srgbClr val="FFFFFF"/>
                </a:highlight>
                <a:latin typeface="Open Sans"/>
                <a:ea typeface="Open Sans"/>
                <a:cs typeface="Open Sans"/>
                <a:sym typeface="Open Sans"/>
              </a:rPr>
              <a:t>de abordar este problema, y </a:t>
            </a:r>
            <a:r>
              <a:rPr lang="en" sz="2400" b="1">
                <a:solidFill>
                  <a:srgbClr val="666666"/>
                </a:solidFill>
                <a:highlight>
                  <a:srgbClr val="FFFFFF"/>
                </a:highlight>
                <a:latin typeface="Open Sans"/>
                <a:ea typeface="Open Sans"/>
                <a:cs typeface="Open Sans"/>
                <a:sym typeface="Open Sans"/>
              </a:rPr>
              <a:t>una solución basada en datos y en evidencia </a:t>
            </a:r>
            <a:endParaRPr sz="2400">
              <a:solidFill>
                <a:srgbClr val="666666"/>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sz="2400">
              <a:solidFill>
                <a:srgbClr val="666666"/>
              </a:solidFill>
              <a:highlight>
                <a:srgbClr val="FFFFFF"/>
              </a:highlight>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18" name="Google Shape;218;p41"/>
          <p:cNvSpPr txBox="1">
            <a:spLocks noGrp="1"/>
          </p:cNvSpPr>
          <p:nvPr>
            <p:ph type="body" idx="1"/>
          </p:nvPr>
        </p:nvSpPr>
        <p:spPr>
          <a:xfrm>
            <a:off x="214350" y="323325"/>
            <a:ext cx="5744100" cy="13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Open Sans"/>
                <a:ea typeface="Open Sans"/>
                <a:cs typeface="Open Sans"/>
                <a:sym typeface="Open Sans"/>
              </a:rPr>
              <a:t>Hoy existe una nueva alternativa, basada en el uso de los datos abiertos:</a:t>
            </a:r>
            <a:endParaRPr>
              <a:solidFill>
                <a:srgbClr val="666666"/>
              </a:solidFill>
              <a:latin typeface="Open Sans"/>
              <a:ea typeface="Open Sans"/>
              <a:cs typeface="Open Sans"/>
              <a:sym typeface="Open Sans"/>
            </a:endParaRPr>
          </a:p>
          <a:p>
            <a:pPr marL="0" lvl="0" indent="0" algn="l" rtl="0">
              <a:spcBef>
                <a:spcPts val="1600"/>
              </a:spcBef>
              <a:spcAft>
                <a:spcPts val="0"/>
              </a:spcAft>
              <a:buNone/>
            </a:pPr>
            <a:endParaRPr sz="2400">
              <a:latin typeface="Open Sans"/>
              <a:ea typeface="Open Sans"/>
              <a:cs typeface="Open Sans"/>
              <a:sym typeface="Open Sans"/>
            </a:endParaRPr>
          </a:p>
          <a:p>
            <a:pPr marL="0" lvl="0" indent="0" algn="l" rtl="0">
              <a:spcBef>
                <a:spcPts val="1600"/>
              </a:spcBef>
              <a:spcAft>
                <a:spcPts val="0"/>
              </a:spcAft>
              <a:buNone/>
            </a:pPr>
            <a:endParaRPr sz="2400" b="1">
              <a:solidFill>
                <a:srgbClr val="34B3EB"/>
              </a:solidFill>
              <a:latin typeface="Open Sans"/>
              <a:ea typeface="Open Sans"/>
              <a:cs typeface="Open Sans"/>
              <a:sym typeface="Open Sans"/>
            </a:endParaRPr>
          </a:p>
          <a:p>
            <a:pPr marL="0" lvl="0" indent="0" algn="l" rtl="0">
              <a:spcBef>
                <a:spcPts val="1600"/>
              </a:spcBef>
              <a:spcAft>
                <a:spcPts val="0"/>
              </a:spcAft>
              <a:buNone/>
            </a:pPr>
            <a:endParaRPr sz="2400">
              <a:latin typeface="Open Sans"/>
              <a:ea typeface="Open Sans"/>
              <a:cs typeface="Open Sans"/>
              <a:sym typeface="Open Sans"/>
            </a:endParaRPr>
          </a:p>
          <a:p>
            <a:pPr marL="0" lvl="0" indent="0" algn="l" rtl="0">
              <a:spcBef>
                <a:spcPts val="1600"/>
              </a:spcBef>
              <a:spcAft>
                <a:spcPts val="1600"/>
              </a:spcAft>
              <a:buNone/>
            </a:pPr>
            <a:r>
              <a:rPr lang="en" sz="2400">
                <a:latin typeface="Open Sans"/>
                <a:ea typeface="Open Sans"/>
                <a:cs typeface="Open Sans"/>
                <a:sym typeface="Open Sans"/>
              </a:rPr>
              <a:t> </a:t>
            </a:r>
            <a:endParaRPr sz="2400">
              <a:latin typeface="Open Sans"/>
              <a:ea typeface="Open Sans"/>
              <a:cs typeface="Open Sans"/>
              <a:sym typeface="Open Sans"/>
            </a:endParaRPr>
          </a:p>
        </p:txBody>
      </p:sp>
      <p:pic>
        <p:nvPicPr>
          <p:cNvPr id="219" name="Google Shape;219;p41"/>
          <p:cNvPicPr preferRelativeResize="0"/>
          <p:nvPr/>
        </p:nvPicPr>
        <p:blipFill rotWithShape="1">
          <a:blip r:embed="rId3">
            <a:alphaModFix/>
          </a:blip>
          <a:srcRect l="38435" t="8798" r="39678" b="11653"/>
          <a:stretch/>
        </p:blipFill>
        <p:spPr>
          <a:xfrm>
            <a:off x="6165675" y="136338"/>
            <a:ext cx="2594526" cy="4870825"/>
          </a:xfrm>
          <a:prstGeom prst="rect">
            <a:avLst/>
          </a:prstGeom>
          <a:noFill/>
          <a:ln>
            <a:noFill/>
          </a:ln>
        </p:spPr>
      </p:pic>
      <p:sp>
        <p:nvSpPr>
          <p:cNvPr id="220" name="Google Shape;220;p41"/>
          <p:cNvSpPr txBox="1"/>
          <p:nvPr/>
        </p:nvSpPr>
        <p:spPr>
          <a:xfrm>
            <a:off x="396600" y="2255700"/>
            <a:ext cx="5279700" cy="899400"/>
          </a:xfrm>
          <a:prstGeom prst="rect">
            <a:avLst/>
          </a:prstGeom>
          <a:noFill/>
          <a:ln w="38100" cap="flat" cmpd="sng">
            <a:solidFill>
              <a:srgbClr val="34B3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400" b="1">
                <a:solidFill>
                  <a:srgbClr val="34B3EB"/>
                </a:solidFill>
                <a:latin typeface="Open Sans"/>
                <a:ea typeface="Open Sans"/>
                <a:cs typeface="Open Sans"/>
                <a:sym typeface="Open Sans"/>
              </a:rPr>
              <a:t>La Plataforma Digital Nacional (PDN)</a:t>
            </a:r>
            <a:endParaRPr/>
          </a:p>
        </p:txBody>
      </p:sp>
      <p:sp>
        <p:nvSpPr>
          <p:cNvPr id="221" name="Google Shape;221;p41"/>
          <p:cNvSpPr txBox="1"/>
          <p:nvPr/>
        </p:nvSpPr>
        <p:spPr>
          <a:xfrm>
            <a:off x="396600" y="3367975"/>
            <a:ext cx="5279700" cy="7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u="sng">
                <a:solidFill>
                  <a:schemeClr val="hlink"/>
                </a:solidFill>
                <a:hlinkClick r:id="rId4"/>
              </a:rPr>
              <a:t>https://plataformadigitalnacional.org/</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grpSp>
        <p:nvGrpSpPr>
          <p:cNvPr id="227" name="Google Shape;227;p42"/>
          <p:cNvGrpSpPr/>
          <p:nvPr/>
        </p:nvGrpSpPr>
        <p:grpSpPr>
          <a:xfrm>
            <a:off x="4171123" y="895212"/>
            <a:ext cx="4439691" cy="4017234"/>
            <a:chOff x="4192863" y="1002150"/>
            <a:chExt cx="3679200" cy="3139200"/>
          </a:xfrm>
        </p:grpSpPr>
        <p:sp>
          <p:nvSpPr>
            <p:cNvPr id="228" name="Google Shape;228;p42"/>
            <p:cNvSpPr/>
            <p:nvPr/>
          </p:nvSpPr>
          <p:spPr>
            <a:xfrm>
              <a:off x="4192863" y="1002150"/>
              <a:ext cx="3679200" cy="31392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9" name="Google Shape;229;p42"/>
            <p:cNvSpPr txBox="1"/>
            <p:nvPr/>
          </p:nvSpPr>
          <p:spPr>
            <a:xfrm>
              <a:off x="5432428" y="1489064"/>
              <a:ext cx="20214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Para generar inteligencia de datos anticorrupción para todos</a:t>
              </a:r>
              <a:endParaRPr b="1">
                <a:solidFill>
                  <a:srgbClr val="FFFFFF"/>
                </a:solidFill>
                <a:latin typeface="Open Sans"/>
                <a:ea typeface="Open Sans"/>
                <a:cs typeface="Open Sans"/>
                <a:sym typeface="Open Sans"/>
              </a:endParaRPr>
            </a:p>
          </p:txBody>
        </p:sp>
      </p:grpSp>
      <p:sp>
        <p:nvSpPr>
          <p:cNvPr id="230" name="Google Shape;230;p42"/>
          <p:cNvSpPr/>
          <p:nvPr/>
        </p:nvSpPr>
        <p:spPr>
          <a:xfrm flipH="1">
            <a:off x="2992738" y="895094"/>
            <a:ext cx="2346600" cy="2011200"/>
          </a:xfrm>
          <a:prstGeom prst="round2DiagRect">
            <a:avLst>
              <a:gd name="adj1" fmla="val 0"/>
              <a:gd name="adj2" fmla="val 17764"/>
            </a:avLst>
          </a:prstGeom>
          <a:solidFill>
            <a:srgbClr val="89D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42"/>
          <p:cNvGrpSpPr/>
          <p:nvPr/>
        </p:nvGrpSpPr>
        <p:grpSpPr>
          <a:xfrm>
            <a:off x="651994" y="830167"/>
            <a:ext cx="2346549" cy="2076055"/>
            <a:chOff x="1271925" y="951477"/>
            <a:chExt cx="1944600" cy="1620273"/>
          </a:xfrm>
        </p:grpSpPr>
        <p:sp>
          <p:nvSpPr>
            <p:cNvPr id="232" name="Google Shape;232;p42"/>
            <p:cNvSpPr/>
            <p:nvPr/>
          </p:nvSpPr>
          <p:spPr>
            <a:xfrm rot="10800000">
              <a:off x="1271925" y="1002150"/>
              <a:ext cx="1944600" cy="1569600"/>
            </a:xfrm>
            <a:prstGeom prst="round2DiagRect">
              <a:avLst>
                <a:gd name="adj1" fmla="val 0"/>
                <a:gd name="adj2" fmla="val 17764"/>
              </a:avLst>
            </a:prstGeom>
            <a:solidFill>
              <a:srgbClr val="89D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txBox="1"/>
            <p:nvPr/>
          </p:nvSpPr>
          <p:spPr>
            <a:xfrm>
              <a:off x="1307245" y="951477"/>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FFFFFF"/>
                  </a:solidFill>
                  <a:latin typeface="Open Sans"/>
                  <a:ea typeface="Open Sans"/>
                  <a:cs typeface="Open Sans"/>
                  <a:sym typeface="Open Sans"/>
                </a:rPr>
                <a:t>1. Tomar los datos que ya se generan</a:t>
              </a:r>
              <a:endParaRPr sz="1000" b="1">
                <a:solidFill>
                  <a:srgbClr val="FFFFFF"/>
                </a:solidFill>
                <a:latin typeface="Open Sans"/>
                <a:ea typeface="Open Sans"/>
                <a:cs typeface="Open Sans"/>
                <a:sym typeface="Open Sans"/>
              </a:endParaRPr>
            </a:p>
          </p:txBody>
        </p:sp>
      </p:grpSp>
      <p:sp>
        <p:nvSpPr>
          <p:cNvPr id="234" name="Google Shape;234;p42"/>
          <p:cNvSpPr/>
          <p:nvPr/>
        </p:nvSpPr>
        <p:spPr>
          <a:xfrm flipH="1">
            <a:off x="651942" y="2901646"/>
            <a:ext cx="2346600" cy="2011200"/>
          </a:xfrm>
          <a:prstGeom prst="round2DiagRect">
            <a:avLst>
              <a:gd name="adj1" fmla="val 0"/>
              <a:gd name="adj2" fmla="val 17764"/>
            </a:avLst>
          </a:prstGeom>
          <a:solidFill>
            <a:srgbClr val="89D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2"/>
          <p:cNvSpPr/>
          <p:nvPr/>
        </p:nvSpPr>
        <p:spPr>
          <a:xfrm rot="10800000">
            <a:off x="2992738" y="2901574"/>
            <a:ext cx="2346600" cy="2011200"/>
          </a:xfrm>
          <a:prstGeom prst="round2DiagRect">
            <a:avLst>
              <a:gd name="adj1" fmla="val 0"/>
              <a:gd name="adj2" fmla="val 17764"/>
            </a:avLst>
          </a:prstGeom>
          <a:solidFill>
            <a:srgbClr val="89D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2"/>
          <p:cNvGrpSpPr/>
          <p:nvPr/>
        </p:nvGrpSpPr>
        <p:grpSpPr>
          <a:xfrm>
            <a:off x="2795935" y="2694847"/>
            <a:ext cx="403180" cy="428017"/>
            <a:chOff x="3157188" y="909150"/>
            <a:chExt cx="470400" cy="470400"/>
          </a:xfrm>
        </p:grpSpPr>
        <p:sp>
          <p:nvSpPr>
            <p:cNvPr id="237" name="Google Shape;237;p4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9" name="Google Shape;239;p42"/>
          <p:cNvPicPr preferRelativeResize="0"/>
          <p:nvPr/>
        </p:nvPicPr>
        <p:blipFill>
          <a:blip r:embed="rId3">
            <a:alphaModFix/>
          </a:blip>
          <a:stretch>
            <a:fillRect/>
          </a:stretch>
        </p:blipFill>
        <p:spPr>
          <a:xfrm>
            <a:off x="678124" y="1330650"/>
            <a:ext cx="2133101" cy="1373424"/>
          </a:xfrm>
          <a:prstGeom prst="rect">
            <a:avLst/>
          </a:prstGeom>
          <a:noFill/>
          <a:ln>
            <a:noFill/>
          </a:ln>
        </p:spPr>
      </p:pic>
      <p:sp>
        <p:nvSpPr>
          <p:cNvPr id="240" name="Google Shape;240;p42"/>
          <p:cNvSpPr txBox="1"/>
          <p:nvPr/>
        </p:nvSpPr>
        <p:spPr>
          <a:xfrm>
            <a:off x="3193824" y="842401"/>
            <a:ext cx="22857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FFFFFF"/>
                </a:solidFill>
                <a:latin typeface="Open Sans"/>
                <a:ea typeface="Open Sans"/>
                <a:cs typeface="Open Sans"/>
                <a:sym typeface="Open Sans"/>
              </a:rPr>
              <a:t>2. Y </a:t>
            </a:r>
            <a:r>
              <a:rPr lang="en" sz="1000" b="1" u="sng">
                <a:solidFill>
                  <a:srgbClr val="FFFFFF"/>
                </a:solidFill>
                <a:latin typeface="Open Sans"/>
                <a:ea typeface="Open Sans"/>
                <a:cs typeface="Open Sans"/>
                <a:sym typeface="Open Sans"/>
              </a:rPr>
              <a:t>ordenarlos</a:t>
            </a:r>
            <a:r>
              <a:rPr lang="en" sz="1000" b="1">
                <a:solidFill>
                  <a:srgbClr val="FFFFFF"/>
                </a:solidFill>
                <a:latin typeface="Open Sans"/>
                <a:ea typeface="Open Sans"/>
                <a:cs typeface="Open Sans"/>
                <a:sym typeface="Open Sans"/>
              </a:rPr>
              <a:t> con estándares internacionales</a:t>
            </a:r>
            <a:endParaRPr sz="1000" b="1">
              <a:solidFill>
                <a:srgbClr val="FFFFFF"/>
              </a:solidFill>
              <a:latin typeface="Open Sans"/>
              <a:ea typeface="Open Sans"/>
              <a:cs typeface="Open Sans"/>
              <a:sym typeface="Open Sans"/>
            </a:endParaRPr>
          </a:p>
        </p:txBody>
      </p:sp>
      <p:pic>
        <p:nvPicPr>
          <p:cNvPr id="241" name="Google Shape;241;p42"/>
          <p:cNvPicPr preferRelativeResize="0"/>
          <p:nvPr/>
        </p:nvPicPr>
        <p:blipFill rotWithShape="1">
          <a:blip r:embed="rId4">
            <a:alphaModFix/>
          </a:blip>
          <a:srcRect l="17476" t="11294" r="20283" b="18897"/>
          <a:stretch/>
        </p:blipFill>
        <p:spPr>
          <a:xfrm>
            <a:off x="3177595" y="1331850"/>
            <a:ext cx="2133101" cy="1373424"/>
          </a:xfrm>
          <a:prstGeom prst="rect">
            <a:avLst/>
          </a:prstGeom>
          <a:noFill/>
          <a:ln>
            <a:noFill/>
          </a:ln>
        </p:spPr>
      </p:pic>
      <p:sp>
        <p:nvSpPr>
          <p:cNvPr id="242" name="Google Shape;242;p42"/>
          <p:cNvSpPr txBox="1"/>
          <p:nvPr/>
        </p:nvSpPr>
        <p:spPr>
          <a:xfrm>
            <a:off x="603025" y="3013816"/>
            <a:ext cx="2443500" cy="6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FFFFFF"/>
                </a:solidFill>
                <a:latin typeface="Open Sans"/>
                <a:ea typeface="Open Sans"/>
                <a:cs typeface="Open Sans"/>
                <a:sym typeface="Open Sans"/>
              </a:rPr>
              <a:t>3. Las instituciones siguen </a:t>
            </a:r>
            <a:r>
              <a:rPr lang="en" sz="1000" b="1" u="sng">
                <a:solidFill>
                  <a:srgbClr val="FFFFFF"/>
                </a:solidFill>
                <a:latin typeface="Open Sans"/>
                <a:ea typeface="Open Sans"/>
                <a:cs typeface="Open Sans"/>
                <a:sym typeface="Open Sans"/>
              </a:rPr>
              <a:t>generando</a:t>
            </a:r>
            <a:r>
              <a:rPr lang="en" sz="1000" b="1">
                <a:solidFill>
                  <a:srgbClr val="FFFFFF"/>
                </a:solidFill>
                <a:latin typeface="Open Sans"/>
                <a:ea typeface="Open Sans"/>
                <a:cs typeface="Open Sans"/>
                <a:sym typeface="Open Sans"/>
              </a:rPr>
              <a:t> y </a:t>
            </a:r>
            <a:r>
              <a:rPr lang="en" sz="1000" b="1" u="sng">
                <a:solidFill>
                  <a:srgbClr val="FFFFFF"/>
                </a:solidFill>
                <a:latin typeface="Open Sans"/>
                <a:ea typeface="Open Sans"/>
                <a:cs typeface="Open Sans"/>
                <a:sym typeface="Open Sans"/>
              </a:rPr>
              <a:t>controlando</a:t>
            </a:r>
            <a:r>
              <a:rPr lang="en" sz="1000" b="1">
                <a:solidFill>
                  <a:srgbClr val="FFFFFF"/>
                </a:solidFill>
                <a:latin typeface="Open Sans"/>
                <a:ea typeface="Open Sans"/>
                <a:cs typeface="Open Sans"/>
                <a:sym typeface="Open Sans"/>
              </a:rPr>
              <a:t> sus datos  </a:t>
            </a:r>
            <a:endParaRPr sz="1000" b="1">
              <a:solidFill>
                <a:srgbClr val="FFFFFF"/>
              </a:solidFill>
              <a:latin typeface="Open Sans"/>
              <a:ea typeface="Open Sans"/>
              <a:cs typeface="Open Sans"/>
              <a:sym typeface="Open Sans"/>
            </a:endParaRPr>
          </a:p>
        </p:txBody>
      </p:sp>
      <p:sp>
        <p:nvSpPr>
          <p:cNvPr id="243" name="Google Shape;243;p42"/>
          <p:cNvSpPr txBox="1"/>
          <p:nvPr/>
        </p:nvSpPr>
        <p:spPr>
          <a:xfrm>
            <a:off x="3041425" y="3001594"/>
            <a:ext cx="2550900" cy="46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rgbClr val="FFFFFF"/>
                </a:solidFill>
                <a:latin typeface="Open Sans"/>
                <a:ea typeface="Open Sans"/>
                <a:cs typeface="Open Sans"/>
                <a:sym typeface="Open Sans"/>
              </a:rPr>
              <a:t>4. Pero ahora serán </a:t>
            </a:r>
            <a:r>
              <a:rPr lang="en" sz="1000" b="1" u="sng">
                <a:solidFill>
                  <a:srgbClr val="FFFFFF"/>
                </a:solidFill>
                <a:latin typeface="Open Sans"/>
                <a:ea typeface="Open Sans"/>
                <a:cs typeface="Open Sans"/>
                <a:sym typeface="Open Sans"/>
              </a:rPr>
              <a:t>interoperables comparables</a:t>
            </a:r>
            <a:r>
              <a:rPr lang="en" sz="1000" b="1">
                <a:solidFill>
                  <a:srgbClr val="FFFFFF"/>
                </a:solidFill>
                <a:latin typeface="Open Sans"/>
                <a:ea typeface="Open Sans"/>
                <a:cs typeface="Open Sans"/>
                <a:sym typeface="Open Sans"/>
              </a:rPr>
              <a:t>  en la PDN</a:t>
            </a:r>
            <a:endParaRPr sz="1000" b="1">
              <a:solidFill>
                <a:srgbClr val="FFFFFF"/>
              </a:solidFill>
              <a:latin typeface="Open Sans"/>
              <a:ea typeface="Open Sans"/>
              <a:cs typeface="Open Sans"/>
              <a:sym typeface="Open Sans"/>
            </a:endParaRPr>
          </a:p>
        </p:txBody>
      </p:sp>
      <p:pic>
        <p:nvPicPr>
          <p:cNvPr id="244" name="Google Shape;244;p42"/>
          <p:cNvPicPr preferRelativeResize="0"/>
          <p:nvPr/>
        </p:nvPicPr>
        <p:blipFill rotWithShape="1">
          <a:blip r:embed="rId5">
            <a:alphaModFix/>
          </a:blip>
          <a:srcRect l="18650" t="9506" r="15771" b="14924"/>
          <a:stretch/>
        </p:blipFill>
        <p:spPr>
          <a:xfrm>
            <a:off x="660200" y="3531350"/>
            <a:ext cx="2193024" cy="1299901"/>
          </a:xfrm>
          <a:prstGeom prst="rect">
            <a:avLst/>
          </a:prstGeom>
          <a:noFill/>
          <a:ln>
            <a:noFill/>
          </a:ln>
        </p:spPr>
      </p:pic>
      <p:pic>
        <p:nvPicPr>
          <p:cNvPr id="245" name="Google Shape;245;p42"/>
          <p:cNvPicPr preferRelativeResize="0"/>
          <p:nvPr/>
        </p:nvPicPr>
        <p:blipFill rotWithShape="1">
          <a:blip r:embed="rId6">
            <a:alphaModFix/>
          </a:blip>
          <a:srcRect l="4192" t="11096" r="3861" b="7370"/>
          <a:stretch/>
        </p:blipFill>
        <p:spPr>
          <a:xfrm>
            <a:off x="3167244" y="3521825"/>
            <a:ext cx="2133101" cy="1299901"/>
          </a:xfrm>
          <a:prstGeom prst="rect">
            <a:avLst/>
          </a:prstGeom>
          <a:noFill/>
          <a:ln>
            <a:noFill/>
          </a:ln>
        </p:spPr>
      </p:pic>
      <p:pic>
        <p:nvPicPr>
          <p:cNvPr id="246" name="Google Shape;246;p42"/>
          <p:cNvPicPr preferRelativeResize="0"/>
          <p:nvPr/>
        </p:nvPicPr>
        <p:blipFill>
          <a:blip r:embed="rId7">
            <a:alphaModFix/>
          </a:blip>
          <a:stretch>
            <a:fillRect/>
          </a:stretch>
        </p:blipFill>
        <p:spPr>
          <a:xfrm>
            <a:off x="5707075" y="2566275"/>
            <a:ext cx="2550902" cy="1758924"/>
          </a:xfrm>
          <a:prstGeom prst="rect">
            <a:avLst/>
          </a:prstGeom>
          <a:noFill/>
          <a:ln>
            <a:noFill/>
          </a:ln>
        </p:spPr>
      </p:pic>
      <p:sp>
        <p:nvSpPr>
          <p:cNvPr id="247" name="Google Shape;247;p42"/>
          <p:cNvSpPr txBox="1"/>
          <p:nvPr/>
        </p:nvSpPr>
        <p:spPr>
          <a:xfrm>
            <a:off x="397150" y="46175"/>
            <a:ext cx="8515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sz="2600">
                <a:solidFill>
                  <a:srgbClr val="434343"/>
                </a:solidFill>
                <a:latin typeface="Open Sans"/>
                <a:ea typeface="Open Sans"/>
                <a:cs typeface="Open Sans"/>
                <a:sym typeface="Open Sans"/>
              </a:rPr>
              <a:t>Problemática y solución- ¿qué hacemos en la SESNA?</a:t>
            </a:r>
            <a:endParaRPr sz="26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endParaRPr sz="2600">
              <a:solidFill>
                <a:srgbClr val="43434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3"/>
          <p:cNvPicPr preferRelativeResize="0"/>
          <p:nvPr/>
        </p:nvPicPr>
        <p:blipFill>
          <a:blip r:embed="rId3">
            <a:alphaModFix/>
          </a:blip>
          <a:stretch>
            <a:fillRect/>
          </a:stretch>
        </p:blipFill>
        <p:spPr>
          <a:xfrm>
            <a:off x="1383250" y="428625"/>
            <a:ext cx="5927449" cy="428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B2E7"/>
        </a:solidFill>
        <a:effectLst/>
      </p:bgPr>
    </p:bg>
    <p:spTree>
      <p:nvGrpSpPr>
        <p:cNvPr id="1" name="Shape 256"/>
        <p:cNvGrpSpPr/>
        <p:nvPr/>
      </p:nvGrpSpPr>
      <p:grpSpPr>
        <a:xfrm>
          <a:off x="0" y="0"/>
          <a:ext cx="0" cy="0"/>
          <a:chOff x="0" y="0"/>
          <a:chExt cx="0" cy="0"/>
        </a:xfrm>
      </p:grpSpPr>
      <p:pic>
        <p:nvPicPr>
          <p:cNvPr id="257" name="Google Shape;257;p44"/>
          <p:cNvPicPr preferRelativeResize="0"/>
          <p:nvPr/>
        </p:nvPicPr>
        <p:blipFill>
          <a:blip r:embed="rId3">
            <a:alphaModFix/>
          </a:blip>
          <a:stretch>
            <a:fillRect/>
          </a:stretch>
        </p:blipFill>
        <p:spPr>
          <a:xfrm>
            <a:off x="1809750" y="382463"/>
            <a:ext cx="968625" cy="968625"/>
          </a:xfrm>
          <a:prstGeom prst="rect">
            <a:avLst/>
          </a:prstGeom>
          <a:noFill/>
          <a:ln>
            <a:noFill/>
          </a:ln>
        </p:spPr>
      </p:pic>
      <p:pic>
        <p:nvPicPr>
          <p:cNvPr id="258" name="Google Shape;258;p44"/>
          <p:cNvPicPr preferRelativeResize="0"/>
          <p:nvPr/>
        </p:nvPicPr>
        <p:blipFill>
          <a:blip r:embed="rId4">
            <a:alphaModFix/>
          </a:blip>
          <a:stretch>
            <a:fillRect/>
          </a:stretch>
        </p:blipFill>
        <p:spPr>
          <a:xfrm>
            <a:off x="4142625" y="382463"/>
            <a:ext cx="968625" cy="968625"/>
          </a:xfrm>
          <a:prstGeom prst="rect">
            <a:avLst/>
          </a:prstGeom>
          <a:noFill/>
          <a:ln>
            <a:noFill/>
          </a:ln>
        </p:spPr>
      </p:pic>
      <p:pic>
        <p:nvPicPr>
          <p:cNvPr id="259" name="Google Shape;259;p44"/>
          <p:cNvPicPr preferRelativeResize="0"/>
          <p:nvPr/>
        </p:nvPicPr>
        <p:blipFill>
          <a:blip r:embed="rId5">
            <a:alphaModFix/>
          </a:blip>
          <a:stretch>
            <a:fillRect/>
          </a:stretch>
        </p:blipFill>
        <p:spPr>
          <a:xfrm>
            <a:off x="6494550" y="382475"/>
            <a:ext cx="968625" cy="968625"/>
          </a:xfrm>
          <a:prstGeom prst="rect">
            <a:avLst/>
          </a:prstGeom>
          <a:noFill/>
          <a:ln>
            <a:noFill/>
          </a:ln>
        </p:spPr>
      </p:pic>
      <p:pic>
        <p:nvPicPr>
          <p:cNvPr id="260" name="Google Shape;260;p44"/>
          <p:cNvPicPr preferRelativeResize="0"/>
          <p:nvPr/>
        </p:nvPicPr>
        <p:blipFill>
          <a:blip r:embed="rId6">
            <a:alphaModFix/>
          </a:blip>
          <a:stretch>
            <a:fillRect/>
          </a:stretch>
        </p:blipFill>
        <p:spPr>
          <a:xfrm>
            <a:off x="1786309" y="2750875"/>
            <a:ext cx="968625" cy="968625"/>
          </a:xfrm>
          <a:prstGeom prst="rect">
            <a:avLst/>
          </a:prstGeom>
          <a:noFill/>
          <a:ln>
            <a:noFill/>
          </a:ln>
        </p:spPr>
      </p:pic>
      <p:pic>
        <p:nvPicPr>
          <p:cNvPr id="261" name="Google Shape;261;p44"/>
          <p:cNvPicPr preferRelativeResize="0"/>
          <p:nvPr/>
        </p:nvPicPr>
        <p:blipFill>
          <a:blip r:embed="rId7">
            <a:alphaModFix/>
          </a:blip>
          <a:stretch>
            <a:fillRect/>
          </a:stretch>
        </p:blipFill>
        <p:spPr>
          <a:xfrm>
            <a:off x="4217371" y="2754925"/>
            <a:ext cx="968625" cy="968625"/>
          </a:xfrm>
          <a:prstGeom prst="rect">
            <a:avLst/>
          </a:prstGeom>
          <a:noFill/>
          <a:ln>
            <a:noFill/>
          </a:ln>
        </p:spPr>
      </p:pic>
      <p:pic>
        <p:nvPicPr>
          <p:cNvPr id="262" name="Google Shape;262;p44"/>
          <p:cNvPicPr preferRelativeResize="0"/>
          <p:nvPr/>
        </p:nvPicPr>
        <p:blipFill>
          <a:blip r:embed="rId8">
            <a:alphaModFix/>
          </a:blip>
          <a:stretch>
            <a:fillRect/>
          </a:stretch>
        </p:blipFill>
        <p:spPr>
          <a:xfrm>
            <a:off x="6496050" y="2754925"/>
            <a:ext cx="968625" cy="968625"/>
          </a:xfrm>
          <a:prstGeom prst="rect">
            <a:avLst/>
          </a:prstGeom>
          <a:noFill/>
          <a:ln>
            <a:noFill/>
          </a:ln>
        </p:spPr>
      </p:pic>
      <p:sp>
        <p:nvSpPr>
          <p:cNvPr id="263" name="Google Shape;263;p44"/>
          <p:cNvSpPr txBox="1"/>
          <p:nvPr/>
        </p:nvSpPr>
        <p:spPr>
          <a:xfrm>
            <a:off x="1427275" y="1541575"/>
            <a:ext cx="17511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S1. Evolución patrimonial, declaración de intereses y constancia de declaración fiscal</a:t>
            </a:r>
            <a:endParaRPr sz="10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b="1">
              <a:solidFill>
                <a:srgbClr val="EFEFEF"/>
              </a:solidFill>
              <a:latin typeface="Noto Sans SC"/>
              <a:ea typeface="Noto Sans SC"/>
              <a:cs typeface="Noto Sans SC"/>
              <a:sym typeface="Noto Sans SC"/>
            </a:endParaRPr>
          </a:p>
        </p:txBody>
      </p:sp>
      <p:sp>
        <p:nvSpPr>
          <p:cNvPr id="264" name="Google Shape;264;p44"/>
          <p:cNvSpPr txBox="1"/>
          <p:nvPr/>
        </p:nvSpPr>
        <p:spPr>
          <a:xfrm>
            <a:off x="3789475" y="1541575"/>
            <a:ext cx="17511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S2. Servidores públicos que intervengan  en procedimientos de contratación.</a:t>
            </a:r>
            <a:endParaRPr sz="1000" b="1">
              <a:solidFill>
                <a:srgbClr val="EFEFEF"/>
              </a:solidFill>
              <a:latin typeface="Noto Sans SC"/>
              <a:ea typeface="Noto Sans SC"/>
              <a:cs typeface="Noto Sans SC"/>
              <a:sym typeface="Noto Sans SC"/>
            </a:endParaRPr>
          </a:p>
          <a:p>
            <a:pPr marL="0" lvl="0" indent="0" algn="ctr" rtl="0">
              <a:lnSpc>
                <a:spcPct val="115000"/>
              </a:lnSpc>
              <a:spcBef>
                <a:spcPts val="0"/>
              </a:spcBef>
              <a:spcAft>
                <a:spcPts val="0"/>
              </a:spcAft>
              <a:buNone/>
            </a:pPr>
            <a:endParaRPr sz="8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b="1">
              <a:solidFill>
                <a:srgbClr val="EFEFEF"/>
              </a:solidFill>
              <a:latin typeface="Noto Sans SC"/>
              <a:ea typeface="Noto Sans SC"/>
              <a:cs typeface="Noto Sans SC"/>
              <a:sym typeface="Noto Sans SC"/>
            </a:endParaRPr>
          </a:p>
        </p:txBody>
      </p:sp>
      <p:sp>
        <p:nvSpPr>
          <p:cNvPr id="265" name="Google Shape;265;p44"/>
          <p:cNvSpPr txBox="1"/>
          <p:nvPr/>
        </p:nvSpPr>
        <p:spPr>
          <a:xfrm>
            <a:off x="6075475" y="1541575"/>
            <a:ext cx="17511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S3. Servidores públicos y particulares sancionados</a:t>
            </a:r>
            <a:endParaRPr sz="10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sz="1000" b="1">
              <a:solidFill>
                <a:srgbClr val="EFEFEF"/>
              </a:solidFill>
              <a:latin typeface="Noto Sans SC"/>
              <a:ea typeface="Noto Sans SC"/>
              <a:cs typeface="Noto Sans SC"/>
              <a:sym typeface="Noto Sans SC"/>
            </a:endParaRPr>
          </a:p>
        </p:txBody>
      </p:sp>
      <p:sp>
        <p:nvSpPr>
          <p:cNvPr id="266" name="Google Shape;266;p44"/>
          <p:cNvSpPr txBox="1"/>
          <p:nvPr/>
        </p:nvSpPr>
        <p:spPr>
          <a:xfrm>
            <a:off x="1273350" y="3827575"/>
            <a:ext cx="19050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S4. Información y comunicación del Sistema Nacional Anticorrupción y del Sistema Nacional de Fiscalización</a:t>
            </a:r>
            <a:endParaRPr sz="10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b="1">
              <a:solidFill>
                <a:srgbClr val="595959"/>
              </a:solidFill>
              <a:latin typeface="Noto Sans SC"/>
              <a:ea typeface="Noto Sans SC"/>
              <a:cs typeface="Noto Sans SC"/>
              <a:sym typeface="Noto Sans SC"/>
            </a:endParaRPr>
          </a:p>
        </p:txBody>
      </p:sp>
      <p:sp>
        <p:nvSpPr>
          <p:cNvPr id="267" name="Google Shape;267;p44"/>
          <p:cNvSpPr txBox="1"/>
          <p:nvPr/>
        </p:nvSpPr>
        <p:spPr>
          <a:xfrm>
            <a:off x="3789475" y="3827575"/>
            <a:ext cx="17511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S5. Denuncias por faltas administrativas y hechos de corrupción </a:t>
            </a:r>
            <a:endParaRPr sz="10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sz="1000" b="1">
              <a:solidFill>
                <a:srgbClr val="EFEFEF"/>
              </a:solidFill>
              <a:latin typeface="Noto Sans SC"/>
              <a:ea typeface="Noto Sans SC"/>
              <a:cs typeface="Noto Sans SC"/>
              <a:sym typeface="Noto Sans SC"/>
            </a:endParaRPr>
          </a:p>
        </p:txBody>
      </p:sp>
      <p:sp>
        <p:nvSpPr>
          <p:cNvPr id="268" name="Google Shape;268;p44"/>
          <p:cNvSpPr txBox="1"/>
          <p:nvPr/>
        </p:nvSpPr>
        <p:spPr>
          <a:xfrm>
            <a:off x="6075475" y="3827575"/>
            <a:ext cx="1751100" cy="54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b="1">
                <a:solidFill>
                  <a:srgbClr val="EFEFEF"/>
                </a:solidFill>
                <a:latin typeface="Noto Sans SC"/>
                <a:ea typeface="Noto Sans SC"/>
                <a:cs typeface="Noto Sans SC"/>
                <a:sym typeface="Noto Sans SC"/>
              </a:rPr>
              <a:t>S6. Información pública de contrataciones</a:t>
            </a:r>
            <a:endParaRPr sz="1000" b="1">
              <a:solidFill>
                <a:srgbClr val="EFEFEF"/>
              </a:solidFill>
              <a:latin typeface="Noto Sans SC"/>
              <a:ea typeface="Noto Sans SC"/>
              <a:cs typeface="Noto Sans SC"/>
              <a:sym typeface="Noto Sans SC"/>
            </a:endParaRPr>
          </a:p>
          <a:p>
            <a:pPr marL="0" lvl="0" indent="0" algn="l" rtl="0">
              <a:spcBef>
                <a:spcPts val="0"/>
              </a:spcBef>
              <a:spcAft>
                <a:spcPts val="0"/>
              </a:spcAft>
              <a:buNone/>
            </a:pPr>
            <a:endParaRPr b="1">
              <a:solidFill>
                <a:srgbClr val="EFEFEF"/>
              </a:solidFill>
              <a:latin typeface="Noto Sans SC"/>
              <a:ea typeface="Noto Sans SC"/>
              <a:cs typeface="Noto Sans SC"/>
              <a:sym typeface="Noto Sans SC"/>
            </a:endParaRPr>
          </a:p>
        </p:txBody>
      </p:sp>
      <p:sp>
        <p:nvSpPr>
          <p:cNvPr id="269" name="Google Shape;269;p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385100" y="247050"/>
            <a:ext cx="8187300" cy="1699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La Plataforma, un esfuerzo sin precedente en México, necesita de un marco normativo sólido para poder avanzar:</a:t>
            </a:r>
            <a:endParaRPr>
              <a:solidFill>
                <a:srgbClr val="434343"/>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3000">
              <a:solidFill>
                <a:srgbClr val="434343"/>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3000" i="1">
              <a:solidFill>
                <a:srgbClr val="434343"/>
              </a:solidFill>
              <a:latin typeface="Montserrat"/>
              <a:ea typeface="Montserrat"/>
              <a:cs typeface="Montserrat"/>
              <a:sym typeface="Montserrat"/>
            </a:endParaRPr>
          </a:p>
          <a:p>
            <a:pPr marL="0" lvl="0" indent="0" algn="r" rtl="0">
              <a:lnSpc>
                <a:spcPct val="115000"/>
              </a:lnSpc>
              <a:spcBef>
                <a:spcPts val="0"/>
              </a:spcBef>
              <a:spcAft>
                <a:spcPts val="0"/>
              </a:spcAft>
              <a:buClr>
                <a:schemeClr val="dk1"/>
              </a:buClr>
              <a:buSzPts val="1100"/>
              <a:buFont typeface="Arial"/>
              <a:buNone/>
            </a:pPr>
            <a:endParaRPr sz="3000" i="1">
              <a:solidFill>
                <a:srgbClr val="70E597"/>
              </a:solidFill>
              <a:latin typeface="Montserrat"/>
              <a:ea typeface="Montserrat"/>
              <a:cs typeface="Montserrat"/>
              <a:sym typeface="Montserrat"/>
            </a:endParaRPr>
          </a:p>
        </p:txBody>
      </p:sp>
      <p:sp>
        <p:nvSpPr>
          <p:cNvPr id="275" name="Google Shape;275;p45"/>
          <p:cNvSpPr txBox="1"/>
          <p:nvPr/>
        </p:nvSpPr>
        <p:spPr>
          <a:xfrm>
            <a:off x="589350" y="2232450"/>
            <a:ext cx="1536000" cy="802800"/>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LGSNA</a:t>
            </a:r>
            <a:endParaRPr sz="2400"/>
          </a:p>
        </p:txBody>
      </p:sp>
      <p:sp>
        <p:nvSpPr>
          <p:cNvPr id="276" name="Google Shape;276;p45"/>
          <p:cNvSpPr txBox="1"/>
          <p:nvPr/>
        </p:nvSpPr>
        <p:spPr>
          <a:xfrm>
            <a:off x="3710750" y="2232450"/>
            <a:ext cx="1536000" cy="8028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LGRA</a:t>
            </a:r>
            <a:endParaRPr sz="2400"/>
          </a:p>
        </p:txBody>
      </p:sp>
      <p:sp>
        <p:nvSpPr>
          <p:cNvPr id="277" name="Google Shape;277;p45"/>
          <p:cNvSpPr txBox="1"/>
          <p:nvPr/>
        </p:nvSpPr>
        <p:spPr>
          <a:xfrm>
            <a:off x="6537725" y="2160975"/>
            <a:ext cx="1536000" cy="874200"/>
          </a:xfrm>
          <a:prstGeom prst="rect">
            <a:avLst/>
          </a:prstGeom>
          <a:solidFill>
            <a:srgbClr val="F9CB9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Bases PDN</a:t>
            </a:r>
            <a:endParaRPr sz="2400"/>
          </a:p>
        </p:txBody>
      </p:sp>
      <p:sp>
        <p:nvSpPr>
          <p:cNvPr id="278" name="Google Shape;278;p45"/>
          <p:cNvSpPr txBox="1">
            <a:spLocks noGrp="1"/>
          </p:cNvSpPr>
          <p:nvPr>
            <p:ph type="title"/>
          </p:nvPr>
        </p:nvSpPr>
        <p:spPr>
          <a:xfrm>
            <a:off x="385100" y="3384225"/>
            <a:ext cx="8187300" cy="1508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La Plataforma está respaldada por dos leyes generales y unas Bases de aplicación general</a:t>
            </a:r>
            <a:endParaRPr>
              <a:solidFill>
                <a:srgbClr val="434343"/>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3000">
              <a:solidFill>
                <a:srgbClr val="434343"/>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100"/>
              <a:buFont typeface="Arial"/>
              <a:buNone/>
            </a:pPr>
            <a:endParaRPr sz="3000" i="1">
              <a:solidFill>
                <a:srgbClr val="434343"/>
              </a:solidFill>
              <a:latin typeface="Montserrat"/>
              <a:ea typeface="Montserrat"/>
              <a:cs typeface="Montserrat"/>
              <a:sym typeface="Montserrat"/>
            </a:endParaRPr>
          </a:p>
          <a:p>
            <a:pPr marL="0" lvl="0" indent="0" algn="r" rtl="0">
              <a:lnSpc>
                <a:spcPct val="115000"/>
              </a:lnSpc>
              <a:spcBef>
                <a:spcPts val="0"/>
              </a:spcBef>
              <a:spcAft>
                <a:spcPts val="0"/>
              </a:spcAft>
              <a:buClr>
                <a:schemeClr val="dk1"/>
              </a:buClr>
              <a:buSzPts val="1100"/>
              <a:buFont typeface="Arial"/>
              <a:buNone/>
            </a:pPr>
            <a:endParaRPr sz="3000" i="1">
              <a:solidFill>
                <a:srgbClr val="70E597"/>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1616</Words>
  <Application>Microsoft Office PowerPoint</Application>
  <PresentationFormat>Presentación en pantalla (16:9)</PresentationFormat>
  <Paragraphs>114</Paragraphs>
  <Slides>14</Slides>
  <Notes>14</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14</vt:i4>
      </vt:variant>
    </vt:vector>
  </HeadingPairs>
  <TitlesOfParts>
    <vt:vector size="23" baseType="lpstr">
      <vt:lpstr>Open Sans</vt:lpstr>
      <vt:lpstr>Montserrat</vt:lpstr>
      <vt:lpstr>Average</vt:lpstr>
      <vt:lpstr>Noto Sans SC</vt:lpstr>
      <vt:lpstr>Oswald</vt:lpstr>
      <vt:lpstr>Arial</vt:lpstr>
      <vt:lpstr>Simple Light</vt:lpstr>
      <vt:lpstr>Slate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Plataforma, un esfuerzo sin precedente en México, necesita de un marco normativo sólido para poder avanzar:   </vt:lpstr>
      <vt:lpstr>Presentación de PowerPoint</vt:lpstr>
      <vt:lpstr>Versión Beta 0.7 de la PDN</vt:lpstr>
      <vt:lpstr>Tablero de seguimiento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Villarreal Soberanes</dc:creator>
  <cp:lastModifiedBy>Pablo Villarreal Soberanes</cp:lastModifiedBy>
  <cp:revision>3</cp:revision>
  <dcterms:modified xsi:type="dcterms:W3CDTF">2020-11-19T15:54:56Z</dcterms:modified>
</cp:coreProperties>
</file>