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65" r:id="rId4"/>
    <p:sldId id="273" r:id="rId5"/>
    <p:sldId id="274" r:id="rId6"/>
    <p:sldId id="264" r:id="rId7"/>
    <p:sldId id="263" r:id="rId8"/>
    <p:sldId id="259" r:id="rId9"/>
    <p:sldId id="257" r:id="rId10"/>
    <p:sldId id="258" r:id="rId11"/>
    <p:sldId id="260" r:id="rId12"/>
    <p:sldId id="261" r:id="rId13"/>
    <p:sldId id="266" r:id="rId14"/>
    <p:sldId id="267" r:id="rId15"/>
    <p:sldId id="268" r:id="rId16"/>
    <p:sldId id="269" r:id="rId17"/>
    <p:sldId id="270" r:id="rId18"/>
    <p:sldId id="27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9850723-2523-4212-B164-1AC680A200CC}">
          <p14:sldIdLst>
            <p14:sldId id="256"/>
            <p14:sldId id="265"/>
            <p14:sldId id="273"/>
            <p14:sldId id="274"/>
            <p14:sldId id="264"/>
            <p14:sldId id="263"/>
            <p14:sldId id="259"/>
            <p14:sldId id="257"/>
            <p14:sldId id="258"/>
            <p14:sldId id="260"/>
            <p14:sldId id="261"/>
            <p14:sldId id="266"/>
            <p14:sldId id="267"/>
            <p14:sldId id="268"/>
            <p14:sldId id="269"/>
            <p14:sldId id="270"/>
            <p14:sldId id="271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D69DC-00BF-4A40-BE0C-8DFAD7A8473B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49DC47D-6C0D-4D3C-B2F3-4E212234199D}">
      <dgm:prSet/>
      <dgm:spPr/>
      <dgm:t>
        <a:bodyPr/>
        <a:lstStyle/>
        <a:p>
          <a:pPr algn="l"/>
          <a:r>
            <a:rPr lang="es-MX" baseline="0" dirty="0"/>
            <a:t>Limitado impacto de los esquemas de transparencia y gobierno abierto para la vigilancia, seguimiento, evaluación y mejora de los programas públicos, así como del ciclo presupuestario.</a:t>
          </a:r>
          <a:br>
            <a:rPr lang="es-MX" baseline="0" dirty="0"/>
          </a:br>
          <a:br>
            <a:rPr lang="es-MX" baseline="0" dirty="0"/>
          </a:br>
          <a:r>
            <a:rPr lang="es-MX" baseline="0" dirty="0"/>
            <a:t>Ineficiencias en los esquemas de transparencia y mecanismos de gobierno abierto que propicien la eliminación de barreras de entrada, la vigilancia y la colaboración social en la contención de riesgos de corrupción.</a:t>
          </a:r>
          <a:endParaRPr lang="es-MX" dirty="0"/>
        </a:p>
      </dgm:t>
    </dgm:pt>
    <dgm:pt modelId="{FFF52BDD-8AE0-471D-BB8E-2CF5CFCCAAA3}" type="parTrans" cxnId="{BE4098D0-03C7-4A60-A8D7-899924F79247}">
      <dgm:prSet/>
      <dgm:spPr/>
      <dgm:t>
        <a:bodyPr/>
        <a:lstStyle/>
        <a:p>
          <a:endParaRPr lang="es-MX"/>
        </a:p>
      </dgm:t>
    </dgm:pt>
    <dgm:pt modelId="{A30C7471-43FD-4618-9304-9799D9AF1317}" type="sibTrans" cxnId="{BE4098D0-03C7-4A60-A8D7-899924F79247}">
      <dgm:prSet/>
      <dgm:spPr/>
      <dgm:t>
        <a:bodyPr/>
        <a:lstStyle/>
        <a:p>
          <a:endParaRPr lang="es-MX"/>
        </a:p>
      </dgm:t>
    </dgm:pt>
    <dgm:pt modelId="{82886886-356B-4B78-9F0B-D909E13B9188}" type="pres">
      <dgm:prSet presAssocID="{B90D69DC-00BF-4A40-BE0C-8DFAD7A8473B}" presName="CompostProcess" presStyleCnt="0">
        <dgm:presLayoutVars>
          <dgm:dir/>
          <dgm:resizeHandles val="exact"/>
        </dgm:presLayoutVars>
      </dgm:prSet>
      <dgm:spPr/>
    </dgm:pt>
    <dgm:pt modelId="{BD420CFD-D6FA-478E-9C77-852630682344}" type="pres">
      <dgm:prSet presAssocID="{B90D69DC-00BF-4A40-BE0C-8DFAD7A8473B}" presName="arrow" presStyleLbl="bgShp" presStyleIdx="0" presStyleCnt="1"/>
      <dgm:spPr/>
    </dgm:pt>
    <dgm:pt modelId="{D8783373-6CEE-47CC-9C86-0216CEB375B2}" type="pres">
      <dgm:prSet presAssocID="{B90D69DC-00BF-4A40-BE0C-8DFAD7A8473B}" presName="linearProcess" presStyleCnt="0"/>
      <dgm:spPr/>
    </dgm:pt>
    <dgm:pt modelId="{561AC885-C759-4750-AC4D-A104556D4D0B}" type="pres">
      <dgm:prSet presAssocID="{949DC47D-6C0D-4D3C-B2F3-4E212234199D}" presName="textNode" presStyleLbl="node1" presStyleIdx="0" presStyleCnt="1" custScaleY="151749" custLinFactNeighborX="1555" custLinFactNeighborY="3336">
        <dgm:presLayoutVars>
          <dgm:bulletEnabled val="1"/>
        </dgm:presLayoutVars>
      </dgm:prSet>
      <dgm:spPr/>
    </dgm:pt>
  </dgm:ptLst>
  <dgm:cxnLst>
    <dgm:cxn modelId="{FFD4A00A-E3AF-4CF5-BCD1-3C0FEB16193B}" type="presOf" srcId="{B90D69DC-00BF-4A40-BE0C-8DFAD7A8473B}" destId="{82886886-356B-4B78-9F0B-D909E13B9188}" srcOrd="0" destOrd="0" presId="urn:microsoft.com/office/officeart/2005/8/layout/hProcess9"/>
    <dgm:cxn modelId="{04B9AE51-7135-4352-A1F5-05C30E19D465}" type="presOf" srcId="{949DC47D-6C0D-4D3C-B2F3-4E212234199D}" destId="{561AC885-C759-4750-AC4D-A104556D4D0B}" srcOrd="0" destOrd="0" presId="urn:microsoft.com/office/officeart/2005/8/layout/hProcess9"/>
    <dgm:cxn modelId="{BE4098D0-03C7-4A60-A8D7-899924F79247}" srcId="{B90D69DC-00BF-4A40-BE0C-8DFAD7A8473B}" destId="{949DC47D-6C0D-4D3C-B2F3-4E212234199D}" srcOrd="0" destOrd="0" parTransId="{FFF52BDD-8AE0-471D-BB8E-2CF5CFCCAAA3}" sibTransId="{A30C7471-43FD-4618-9304-9799D9AF1317}"/>
    <dgm:cxn modelId="{7CA2C98D-0017-4D17-804D-72275EF6C015}" type="presParOf" srcId="{82886886-356B-4B78-9F0B-D909E13B9188}" destId="{BD420CFD-D6FA-478E-9C77-852630682344}" srcOrd="0" destOrd="0" presId="urn:microsoft.com/office/officeart/2005/8/layout/hProcess9"/>
    <dgm:cxn modelId="{7DECD053-28E0-4D49-824E-4134ECEF0E3D}" type="presParOf" srcId="{82886886-356B-4B78-9F0B-D909E13B9188}" destId="{D8783373-6CEE-47CC-9C86-0216CEB375B2}" srcOrd="1" destOrd="0" presId="urn:microsoft.com/office/officeart/2005/8/layout/hProcess9"/>
    <dgm:cxn modelId="{D0B3F283-93FB-4892-8FEC-4EC1463E109E}" type="presParOf" srcId="{D8783373-6CEE-47CC-9C86-0216CEB375B2}" destId="{561AC885-C759-4750-AC4D-A104556D4D0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D69DC-00BF-4A40-BE0C-8DFAD7A8473B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49DC47D-6C0D-4D3C-B2F3-4E212234199D}">
      <dgm:prSet/>
      <dgm:spPr/>
      <dgm:t>
        <a:bodyPr/>
        <a:lstStyle/>
        <a:p>
          <a:pPr algn="l"/>
          <a:endParaRPr lang="es-MX" dirty="0"/>
        </a:p>
        <a:p>
          <a:pPr algn="l"/>
          <a:r>
            <a:rPr lang="es-MX" b="1" dirty="0"/>
            <a:t>Gobierno Abierto y Participación Social.</a:t>
          </a:r>
          <a:endParaRPr lang="es-MX" dirty="0"/>
        </a:p>
        <a:p>
          <a:pPr algn="l"/>
          <a:endParaRPr lang="es-MX" dirty="0"/>
        </a:p>
        <a:p>
          <a:pPr algn="l"/>
          <a:r>
            <a:rPr lang="es-MX" dirty="0"/>
            <a:t>Un elemento problemático que se identificó de manera constante a lo largo del diagnóstico de la PNA, se relaciona con la opacidad y la </a:t>
          </a:r>
          <a:r>
            <a:rPr lang="es-MX" b="1" dirty="0"/>
            <a:t>falta de criterios de justificación de las instituciones públicas en distintos ámbitos</a:t>
          </a:r>
          <a:r>
            <a:rPr lang="es-MX" dirty="0"/>
            <a:t> (control interno, procuración de justicia, servicio público, procesos de asignación presupuestal, etcétera). Con base en dicho diagnóstico, un principio que articula el desarrollo de estrategias en esta política se orienta a la promoción de esquemas que de manera explícita y sistemática- promuevan la apertura de las instituciones del Estado mexicano y el gobierno abierto</a:t>
          </a:r>
        </a:p>
      </dgm:t>
    </dgm:pt>
    <dgm:pt modelId="{FFF52BDD-8AE0-471D-BB8E-2CF5CFCCAAA3}" type="parTrans" cxnId="{BE4098D0-03C7-4A60-A8D7-899924F79247}">
      <dgm:prSet/>
      <dgm:spPr/>
      <dgm:t>
        <a:bodyPr/>
        <a:lstStyle/>
        <a:p>
          <a:endParaRPr lang="es-MX"/>
        </a:p>
      </dgm:t>
    </dgm:pt>
    <dgm:pt modelId="{A30C7471-43FD-4618-9304-9799D9AF1317}" type="sibTrans" cxnId="{BE4098D0-03C7-4A60-A8D7-899924F79247}">
      <dgm:prSet/>
      <dgm:spPr/>
      <dgm:t>
        <a:bodyPr/>
        <a:lstStyle/>
        <a:p>
          <a:endParaRPr lang="es-MX"/>
        </a:p>
      </dgm:t>
    </dgm:pt>
    <dgm:pt modelId="{82886886-356B-4B78-9F0B-D909E13B9188}" type="pres">
      <dgm:prSet presAssocID="{B90D69DC-00BF-4A40-BE0C-8DFAD7A8473B}" presName="CompostProcess" presStyleCnt="0">
        <dgm:presLayoutVars>
          <dgm:dir/>
          <dgm:resizeHandles val="exact"/>
        </dgm:presLayoutVars>
      </dgm:prSet>
      <dgm:spPr/>
    </dgm:pt>
    <dgm:pt modelId="{BD420CFD-D6FA-478E-9C77-852630682344}" type="pres">
      <dgm:prSet presAssocID="{B90D69DC-00BF-4A40-BE0C-8DFAD7A8473B}" presName="arrow" presStyleLbl="bgShp" presStyleIdx="0" presStyleCnt="1"/>
      <dgm:spPr/>
    </dgm:pt>
    <dgm:pt modelId="{D8783373-6CEE-47CC-9C86-0216CEB375B2}" type="pres">
      <dgm:prSet presAssocID="{B90D69DC-00BF-4A40-BE0C-8DFAD7A8473B}" presName="linearProcess" presStyleCnt="0"/>
      <dgm:spPr/>
    </dgm:pt>
    <dgm:pt modelId="{561AC885-C759-4750-AC4D-A104556D4D0B}" type="pres">
      <dgm:prSet presAssocID="{949DC47D-6C0D-4D3C-B2F3-4E212234199D}" presName="textNode" presStyleLbl="node1" presStyleIdx="0" presStyleCnt="1" custScaleY="151749" custLinFactNeighborX="1555" custLinFactNeighborY="3336">
        <dgm:presLayoutVars>
          <dgm:bulletEnabled val="1"/>
        </dgm:presLayoutVars>
      </dgm:prSet>
      <dgm:spPr/>
    </dgm:pt>
  </dgm:ptLst>
  <dgm:cxnLst>
    <dgm:cxn modelId="{FFD4A00A-E3AF-4CF5-BCD1-3C0FEB16193B}" type="presOf" srcId="{B90D69DC-00BF-4A40-BE0C-8DFAD7A8473B}" destId="{82886886-356B-4B78-9F0B-D909E13B9188}" srcOrd="0" destOrd="0" presId="urn:microsoft.com/office/officeart/2005/8/layout/hProcess9"/>
    <dgm:cxn modelId="{04B9AE51-7135-4352-A1F5-05C30E19D465}" type="presOf" srcId="{949DC47D-6C0D-4D3C-B2F3-4E212234199D}" destId="{561AC885-C759-4750-AC4D-A104556D4D0B}" srcOrd="0" destOrd="0" presId="urn:microsoft.com/office/officeart/2005/8/layout/hProcess9"/>
    <dgm:cxn modelId="{BE4098D0-03C7-4A60-A8D7-899924F79247}" srcId="{B90D69DC-00BF-4A40-BE0C-8DFAD7A8473B}" destId="{949DC47D-6C0D-4D3C-B2F3-4E212234199D}" srcOrd="0" destOrd="0" parTransId="{FFF52BDD-8AE0-471D-BB8E-2CF5CFCCAAA3}" sibTransId="{A30C7471-43FD-4618-9304-9799D9AF1317}"/>
    <dgm:cxn modelId="{7CA2C98D-0017-4D17-804D-72275EF6C015}" type="presParOf" srcId="{82886886-356B-4B78-9F0B-D909E13B9188}" destId="{BD420CFD-D6FA-478E-9C77-852630682344}" srcOrd="0" destOrd="0" presId="urn:microsoft.com/office/officeart/2005/8/layout/hProcess9"/>
    <dgm:cxn modelId="{7DECD053-28E0-4D49-824E-4134ECEF0E3D}" type="presParOf" srcId="{82886886-356B-4B78-9F0B-D909E13B9188}" destId="{D8783373-6CEE-47CC-9C86-0216CEB375B2}" srcOrd="1" destOrd="0" presId="urn:microsoft.com/office/officeart/2005/8/layout/hProcess9"/>
    <dgm:cxn modelId="{D0B3F283-93FB-4892-8FEC-4EC1463E109E}" type="presParOf" srcId="{D8783373-6CEE-47CC-9C86-0216CEB375B2}" destId="{561AC885-C759-4750-AC4D-A104556D4D0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0D69DC-00BF-4A40-BE0C-8DFAD7A8473B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49DC47D-6C0D-4D3C-B2F3-4E212234199D}">
      <dgm:prSet/>
      <dgm:spPr/>
      <dgm:t>
        <a:bodyPr/>
        <a:lstStyle/>
        <a:p>
          <a:pPr algn="l"/>
          <a:r>
            <a:rPr lang="es-MX" b="1" dirty="0"/>
            <a:t>Gobierno Abierto, esta presente en los 4 ejes de la PNA y en 9 prioridades específicamente</a:t>
          </a:r>
          <a:endParaRPr lang="es-MX" dirty="0"/>
        </a:p>
      </dgm:t>
    </dgm:pt>
    <dgm:pt modelId="{FFF52BDD-8AE0-471D-BB8E-2CF5CFCCAAA3}" type="parTrans" cxnId="{BE4098D0-03C7-4A60-A8D7-899924F79247}">
      <dgm:prSet/>
      <dgm:spPr/>
      <dgm:t>
        <a:bodyPr/>
        <a:lstStyle/>
        <a:p>
          <a:endParaRPr lang="es-MX"/>
        </a:p>
      </dgm:t>
    </dgm:pt>
    <dgm:pt modelId="{A30C7471-43FD-4618-9304-9799D9AF1317}" type="sibTrans" cxnId="{BE4098D0-03C7-4A60-A8D7-899924F79247}">
      <dgm:prSet/>
      <dgm:spPr/>
      <dgm:t>
        <a:bodyPr/>
        <a:lstStyle/>
        <a:p>
          <a:endParaRPr lang="es-MX"/>
        </a:p>
      </dgm:t>
    </dgm:pt>
    <dgm:pt modelId="{82886886-356B-4B78-9F0B-D909E13B9188}" type="pres">
      <dgm:prSet presAssocID="{B90D69DC-00BF-4A40-BE0C-8DFAD7A8473B}" presName="CompostProcess" presStyleCnt="0">
        <dgm:presLayoutVars>
          <dgm:dir/>
          <dgm:resizeHandles val="exact"/>
        </dgm:presLayoutVars>
      </dgm:prSet>
      <dgm:spPr/>
    </dgm:pt>
    <dgm:pt modelId="{BD420CFD-D6FA-478E-9C77-852630682344}" type="pres">
      <dgm:prSet presAssocID="{B90D69DC-00BF-4A40-BE0C-8DFAD7A8473B}" presName="arrow" presStyleLbl="bgShp" presStyleIdx="0" presStyleCnt="1"/>
      <dgm:spPr/>
    </dgm:pt>
    <dgm:pt modelId="{D8783373-6CEE-47CC-9C86-0216CEB375B2}" type="pres">
      <dgm:prSet presAssocID="{B90D69DC-00BF-4A40-BE0C-8DFAD7A8473B}" presName="linearProcess" presStyleCnt="0"/>
      <dgm:spPr/>
    </dgm:pt>
    <dgm:pt modelId="{561AC885-C759-4750-AC4D-A104556D4D0B}" type="pres">
      <dgm:prSet presAssocID="{949DC47D-6C0D-4D3C-B2F3-4E212234199D}" presName="textNode" presStyleLbl="node1" presStyleIdx="0" presStyleCnt="1" custScaleY="151749" custLinFactNeighborX="1555" custLinFactNeighborY="3336">
        <dgm:presLayoutVars>
          <dgm:bulletEnabled val="1"/>
        </dgm:presLayoutVars>
      </dgm:prSet>
      <dgm:spPr/>
    </dgm:pt>
  </dgm:ptLst>
  <dgm:cxnLst>
    <dgm:cxn modelId="{FFD4A00A-E3AF-4CF5-BCD1-3C0FEB16193B}" type="presOf" srcId="{B90D69DC-00BF-4A40-BE0C-8DFAD7A8473B}" destId="{82886886-356B-4B78-9F0B-D909E13B9188}" srcOrd="0" destOrd="0" presId="urn:microsoft.com/office/officeart/2005/8/layout/hProcess9"/>
    <dgm:cxn modelId="{04B9AE51-7135-4352-A1F5-05C30E19D465}" type="presOf" srcId="{949DC47D-6C0D-4D3C-B2F3-4E212234199D}" destId="{561AC885-C759-4750-AC4D-A104556D4D0B}" srcOrd="0" destOrd="0" presId="urn:microsoft.com/office/officeart/2005/8/layout/hProcess9"/>
    <dgm:cxn modelId="{BE4098D0-03C7-4A60-A8D7-899924F79247}" srcId="{B90D69DC-00BF-4A40-BE0C-8DFAD7A8473B}" destId="{949DC47D-6C0D-4D3C-B2F3-4E212234199D}" srcOrd="0" destOrd="0" parTransId="{FFF52BDD-8AE0-471D-BB8E-2CF5CFCCAAA3}" sibTransId="{A30C7471-43FD-4618-9304-9799D9AF1317}"/>
    <dgm:cxn modelId="{7CA2C98D-0017-4D17-804D-72275EF6C015}" type="presParOf" srcId="{82886886-356B-4B78-9F0B-D909E13B9188}" destId="{BD420CFD-D6FA-478E-9C77-852630682344}" srcOrd="0" destOrd="0" presId="urn:microsoft.com/office/officeart/2005/8/layout/hProcess9"/>
    <dgm:cxn modelId="{7DECD053-28E0-4D49-824E-4134ECEF0E3D}" type="presParOf" srcId="{82886886-356B-4B78-9F0B-D909E13B9188}" destId="{D8783373-6CEE-47CC-9C86-0216CEB375B2}" srcOrd="1" destOrd="0" presId="urn:microsoft.com/office/officeart/2005/8/layout/hProcess9"/>
    <dgm:cxn modelId="{D0B3F283-93FB-4892-8FEC-4EC1463E109E}" type="presParOf" srcId="{D8783373-6CEE-47CC-9C86-0216CEB375B2}" destId="{561AC885-C759-4750-AC4D-A104556D4D0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A6BE2F-1724-4F70-A0F0-E4D9AFD502F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D65915-947A-4545-9C15-2FEC8E329EE8}">
      <dgm:prSet/>
      <dgm:spPr/>
      <dgm:t>
        <a:bodyPr/>
        <a:lstStyle/>
        <a:p>
          <a:r>
            <a:rPr lang="es-MX" dirty="0"/>
            <a:t>Integridad de los candidatos y candidatas</a:t>
          </a:r>
          <a:endParaRPr lang="en-US" dirty="0"/>
        </a:p>
      </dgm:t>
    </dgm:pt>
    <dgm:pt modelId="{668D174F-6EE4-466B-9C70-89E69AD56366}" type="parTrans" cxnId="{9E50B11F-65BA-4915-A91C-377AF8A6583D}">
      <dgm:prSet/>
      <dgm:spPr/>
      <dgm:t>
        <a:bodyPr/>
        <a:lstStyle/>
        <a:p>
          <a:endParaRPr lang="en-US"/>
        </a:p>
      </dgm:t>
    </dgm:pt>
    <dgm:pt modelId="{6480CF75-0292-4D7F-98FB-CBBFE7C6682D}" type="sibTrans" cxnId="{9E50B11F-65BA-4915-A91C-377AF8A6583D}">
      <dgm:prSet/>
      <dgm:spPr/>
      <dgm:t>
        <a:bodyPr/>
        <a:lstStyle/>
        <a:p>
          <a:endParaRPr lang="en-US"/>
        </a:p>
      </dgm:t>
    </dgm:pt>
    <dgm:pt modelId="{D6F7ECE6-6CDF-4E64-85D2-AFCB9D06D3C4}">
      <dgm:prSet/>
      <dgm:spPr/>
      <dgm:t>
        <a:bodyPr/>
        <a:lstStyle/>
        <a:p>
          <a:r>
            <a:rPr lang="es-MX" dirty="0"/>
            <a:t>Que transparenten su patrimonio.</a:t>
          </a:r>
          <a:endParaRPr lang="en-US" dirty="0"/>
        </a:p>
      </dgm:t>
    </dgm:pt>
    <dgm:pt modelId="{38C92299-6889-4CE2-A4CF-CF9933E543AF}" type="parTrans" cxnId="{B37FD1A3-DDCD-4F7B-9F2F-F144640FAC32}">
      <dgm:prSet/>
      <dgm:spPr/>
      <dgm:t>
        <a:bodyPr/>
        <a:lstStyle/>
        <a:p>
          <a:endParaRPr lang="en-US"/>
        </a:p>
      </dgm:t>
    </dgm:pt>
    <dgm:pt modelId="{3A616436-1371-4104-B8C7-BE0928034355}" type="sibTrans" cxnId="{B37FD1A3-DDCD-4F7B-9F2F-F144640FAC32}">
      <dgm:prSet/>
      <dgm:spPr/>
      <dgm:t>
        <a:bodyPr/>
        <a:lstStyle/>
        <a:p>
          <a:endParaRPr lang="en-US"/>
        </a:p>
      </dgm:t>
    </dgm:pt>
    <dgm:pt modelId="{AD30C579-089B-40EA-AA49-0F8AF45B83F0}">
      <dgm:prSet/>
      <dgm:spPr/>
      <dgm:t>
        <a:bodyPr/>
        <a:lstStyle/>
        <a:p>
          <a:r>
            <a:rPr lang="es-MX"/>
            <a:t>Denuncia ciudadana</a:t>
          </a:r>
          <a:endParaRPr lang="en-US"/>
        </a:p>
      </dgm:t>
    </dgm:pt>
    <dgm:pt modelId="{AB2B7823-4CC5-40F8-9209-A74697CA32CD}" type="parTrans" cxnId="{E4526E2E-0AFF-4931-9EE4-2CB5991FF09F}">
      <dgm:prSet/>
      <dgm:spPr/>
      <dgm:t>
        <a:bodyPr/>
        <a:lstStyle/>
        <a:p>
          <a:endParaRPr lang="en-US"/>
        </a:p>
      </dgm:t>
    </dgm:pt>
    <dgm:pt modelId="{2CDFD6A6-C631-4407-9D7C-68C1CF8EA39F}" type="sibTrans" cxnId="{E4526E2E-0AFF-4931-9EE4-2CB5991FF09F}">
      <dgm:prSet/>
      <dgm:spPr/>
      <dgm:t>
        <a:bodyPr/>
        <a:lstStyle/>
        <a:p>
          <a:endParaRPr lang="en-US"/>
        </a:p>
      </dgm:t>
    </dgm:pt>
    <dgm:pt modelId="{585C60D3-6EF3-4FAA-A79D-003534235F42}">
      <dgm:prSet/>
      <dgm:spPr/>
      <dgm:t>
        <a:bodyPr/>
        <a:lstStyle/>
        <a:p>
          <a:r>
            <a:rPr lang="es-MX" dirty="0"/>
            <a:t>Que los partidos gasten responsablemente</a:t>
          </a:r>
        </a:p>
      </dgm:t>
    </dgm:pt>
    <dgm:pt modelId="{9C81550C-A34E-418A-91EE-A12221770283}" type="parTrans" cxnId="{700AB65C-D99F-48AE-B711-B7E15E89ADEF}">
      <dgm:prSet/>
      <dgm:spPr/>
      <dgm:t>
        <a:bodyPr/>
        <a:lstStyle/>
        <a:p>
          <a:endParaRPr lang="es-MX"/>
        </a:p>
      </dgm:t>
    </dgm:pt>
    <dgm:pt modelId="{4EDDFCC6-6177-4200-8B34-1C2E470657FC}" type="sibTrans" cxnId="{700AB65C-D99F-48AE-B711-B7E15E89ADEF}">
      <dgm:prSet/>
      <dgm:spPr/>
      <dgm:t>
        <a:bodyPr/>
        <a:lstStyle/>
        <a:p>
          <a:endParaRPr lang="es-MX"/>
        </a:p>
      </dgm:t>
    </dgm:pt>
    <dgm:pt modelId="{68B4114F-067B-416F-8FF0-FE113F2A0058}" type="pres">
      <dgm:prSet presAssocID="{C0A6BE2F-1724-4F70-A0F0-E4D9AFD502F8}" presName="linear" presStyleCnt="0">
        <dgm:presLayoutVars>
          <dgm:animLvl val="lvl"/>
          <dgm:resizeHandles val="exact"/>
        </dgm:presLayoutVars>
      </dgm:prSet>
      <dgm:spPr/>
    </dgm:pt>
    <dgm:pt modelId="{C71B19FD-CD0F-48D9-B123-39A79E04F35C}" type="pres">
      <dgm:prSet presAssocID="{24D65915-947A-4545-9C15-2FEC8E329EE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76065CD-189F-43C2-9D56-98AAB380D57D}" type="pres">
      <dgm:prSet presAssocID="{6480CF75-0292-4D7F-98FB-CBBFE7C6682D}" presName="spacer" presStyleCnt="0"/>
      <dgm:spPr/>
    </dgm:pt>
    <dgm:pt modelId="{6857C85B-13EB-4C08-9325-889C3318F995}" type="pres">
      <dgm:prSet presAssocID="{D6F7ECE6-6CDF-4E64-85D2-AFCB9D06D3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5FE854A-88FD-430D-92EF-66719C9B49CE}" type="pres">
      <dgm:prSet presAssocID="{3A616436-1371-4104-B8C7-BE0928034355}" presName="spacer" presStyleCnt="0"/>
      <dgm:spPr/>
    </dgm:pt>
    <dgm:pt modelId="{B237EF5E-A2A1-4599-87C9-ECB90345DEC8}" type="pres">
      <dgm:prSet presAssocID="{AD30C579-089B-40EA-AA49-0F8AF45B83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5944BE-988A-4C03-A1CE-26067F365348}" type="pres">
      <dgm:prSet presAssocID="{2CDFD6A6-C631-4407-9D7C-68C1CF8EA39F}" presName="spacer" presStyleCnt="0"/>
      <dgm:spPr/>
    </dgm:pt>
    <dgm:pt modelId="{C0A3CF10-EF2F-4AB2-9C59-58D58EECB9BD}" type="pres">
      <dgm:prSet presAssocID="{585C60D3-6EF3-4FAA-A79D-003534235F4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50B11F-65BA-4915-A91C-377AF8A6583D}" srcId="{C0A6BE2F-1724-4F70-A0F0-E4D9AFD502F8}" destId="{24D65915-947A-4545-9C15-2FEC8E329EE8}" srcOrd="0" destOrd="0" parTransId="{668D174F-6EE4-466B-9C70-89E69AD56366}" sibTransId="{6480CF75-0292-4D7F-98FB-CBBFE7C6682D}"/>
    <dgm:cxn modelId="{E4526E2E-0AFF-4931-9EE4-2CB5991FF09F}" srcId="{C0A6BE2F-1724-4F70-A0F0-E4D9AFD502F8}" destId="{AD30C579-089B-40EA-AA49-0F8AF45B83F0}" srcOrd="2" destOrd="0" parTransId="{AB2B7823-4CC5-40F8-9209-A74697CA32CD}" sibTransId="{2CDFD6A6-C631-4407-9D7C-68C1CF8EA39F}"/>
    <dgm:cxn modelId="{A76CD635-DAC6-4265-8101-5FF2E7BA2A4C}" type="presOf" srcId="{AD30C579-089B-40EA-AA49-0F8AF45B83F0}" destId="{B237EF5E-A2A1-4599-87C9-ECB90345DEC8}" srcOrd="0" destOrd="0" presId="urn:microsoft.com/office/officeart/2005/8/layout/vList2"/>
    <dgm:cxn modelId="{700AB65C-D99F-48AE-B711-B7E15E89ADEF}" srcId="{C0A6BE2F-1724-4F70-A0F0-E4D9AFD502F8}" destId="{585C60D3-6EF3-4FAA-A79D-003534235F42}" srcOrd="3" destOrd="0" parTransId="{9C81550C-A34E-418A-91EE-A12221770283}" sibTransId="{4EDDFCC6-6177-4200-8B34-1C2E470657FC}"/>
    <dgm:cxn modelId="{108CF26D-23C7-4B20-8CD2-7C4C0D22EDCD}" type="presOf" srcId="{C0A6BE2F-1724-4F70-A0F0-E4D9AFD502F8}" destId="{68B4114F-067B-416F-8FF0-FE113F2A0058}" srcOrd="0" destOrd="0" presId="urn:microsoft.com/office/officeart/2005/8/layout/vList2"/>
    <dgm:cxn modelId="{B37FD1A3-DDCD-4F7B-9F2F-F144640FAC32}" srcId="{C0A6BE2F-1724-4F70-A0F0-E4D9AFD502F8}" destId="{D6F7ECE6-6CDF-4E64-85D2-AFCB9D06D3C4}" srcOrd="1" destOrd="0" parTransId="{38C92299-6889-4CE2-A4CF-CF9933E543AF}" sibTransId="{3A616436-1371-4104-B8C7-BE0928034355}"/>
    <dgm:cxn modelId="{44BBCDC5-2E64-4A1B-A490-7A38DFE155B7}" type="presOf" srcId="{585C60D3-6EF3-4FAA-A79D-003534235F42}" destId="{C0A3CF10-EF2F-4AB2-9C59-58D58EECB9BD}" srcOrd="0" destOrd="0" presId="urn:microsoft.com/office/officeart/2005/8/layout/vList2"/>
    <dgm:cxn modelId="{4C89E2C8-7C6D-4EDE-ABE2-F5FA93B7706E}" type="presOf" srcId="{D6F7ECE6-6CDF-4E64-85D2-AFCB9D06D3C4}" destId="{6857C85B-13EB-4C08-9325-889C3318F995}" srcOrd="0" destOrd="0" presId="urn:microsoft.com/office/officeart/2005/8/layout/vList2"/>
    <dgm:cxn modelId="{534C78DC-5350-458C-93AB-F32EF3BCCCAD}" type="presOf" srcId="{24D65915-947A-4545-9C15-2FEC8E329EE8}" destId="{C71B19FD-CD0F-48D9-B123-39A79E04F35C}" srcOrd="0" destOrd="0" presId="urn:microsoft.com/office/officeart/2005/8/layout/vList2"/>
    <dgm:cxn modelId="{9EF87E1F-F455-4549-B3D0-62B636749DEA}" type="presParOf" srcId="{68B4114F-067B-416F-8FF0-FE113F2A0058}" destId="{C71B19FD-CD0F-48D9-B123-39A79E04F35C}" srcOrd="0" destOrd="0" presId="urn:microsoft.com/office/officeart/2005/8/layout/vList2"/>
    <dgm:cxn modelId="{8C027F12-051C-4FCF-809D-F3859120AABA}" type="presParOf" srcId="{68B4114F-067B-416F-8FF0-FE113F2A0058}" destId="{576065CD-189F-43C2-9D56-98AAB380D57D}" srcOrd="1" destOrd="0" presId="urn:microsoft.com/office/officeart/2005/8/layout/vList2"/>
    <dgm:cxn modelId="{AE22D6BA-D96E-4E11-ADDE-B05168D0D6D3}" type="presParOf" srcId="{68B4114F-067B-416F-8FF0-FE113F2A0058}" destId="{6857C85B-13EB-4C08-9325-889C3318F995}" srcOrd="2" destOrd="0" presId="urn:microsoft.com/office/officeart/2005/8/layout/vList2"/>
    <dgm:cxn modelId="{CEF22403-3D56-4EE7-80DD-ACADAD0235CB}" type="presParOf" srcId="{68B4114F-067B-416F-8FF0-FE113F2A0058}" destId="{05FE854A-88FD-430D-92EF-66719C9B49CE}" srcOrd="3" destOrd="0" presId="urn:microsoft.com/office/officeart/2005/8/layout/vList2"/>
    <dgm:cxn modelId="{4CFE22F7-1111-42C5-B4D6-57CA4620E10C}" type="presParOf" srcId="{68B4114F-067B-416F-8FF0-FE113F2A0058}" destId="{B237EF5E-A2A1-4599-87C9-ECB90345DEC8}" srcOrd="4" destOrd="0" presId="urn:microsoft.com/office/officeart/2005/8/layout/vList2"/>
    <dgm:cxn modelId="{A43596D0-5A22-4ECE-B70A-CFC777F3821F}" type="presParOf" srcId="{68B4114F-067B-416F-8FF0-FE113F2A0058}" destId="{1E5944BE-988A-4C03-A1CE-26067F365348}" srcOrd="5" destOrd="0" presId="urn:microsoft.com/office/officeart/2005/8/layout/vList2"/>
    <dgm:cxn modelId="{1EADFF65-6603-416F-8128-494976889A4D}" type="presParOf" srcId="{68B4114F-067B-416F-8FF0-FE113F2A0058}" destId="{C0A3CF10-EF2F-4AB2-9C59-58D58EECB9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27DF8-6597-4D33-913F-EE3B74006BDA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E07BDA9-94BD-4CEE-9689-A0CA68037C4F}">
      <dgm:prSet/>
      <dgm:spPr/>
      <dgm:t>
        <a:bodyPr/>
        <a:lstStyle/>
        <a:p>
          <a:r>
            <a:rPr lang="es-MX"/>
            <a:t>Creando un portal para el observatorio</a:t>
          </a:r>
          <a:endParaRPr lang="en-US"/>
        </a:p>
      </dgm:t>
    </dgm:pt>
    <dgm:pt modelId="{39B28936-55CE-498A-8BFD-93A16BC21EC7}" type="parTrans" cxnId="{001DEDB0-8C25-426E-A842-5EDC60AA12A6}">
      <dgm:prSet/>
      <dgm:spPr/>
      <dgm:t>
        <a:bodyPr/>
        <a:lstStyle/>
        <a:p>
          <a:endParaRPr lang="en-US"/>
        </a:p>
      </dgm:t>
    </dgm:pt>
    <dgm:pt modelId="{35A780AB-3C20-4478-88C1-4A44C983CB73}" type="sibTrans" cxnId="{001DEDB0-8C25-426E-A842-5EDC60AA12A6}">
      <dgm:prSet/>
      <dgm:spPr/>
      <dgm:t>
        <a:bodyPr/>
        <a:lstStyle/>
        <a:p>
          <a:endParaRPr lang="en-US"/>
        </a:p>
      </dgm:t>
    </dgm:pt>
    <dgm:pt modelId="{88D23C4F-2221-4D9E-B585-3F022E4B06F6}">
      <dgm:prSet/>
      <dgm:spPr/>
      <dgm:t>
        <a:bodyPr/>
        <a:lstStyle/>
        <a:p>
          <a:r>
            <a:rPr lang="es-MX"/>
            <a:t>Con el apoyo del IDAIPQROO y del IEQROO</a:t>
          </a:r>
          <a:endParaRPr lang="en-US"/>
        </a:p>
      </dgm:t>
    </dgm:pt>
    <dgm:pt modelId="{EFC32238-0FBD-4351-9EBF-477D4F39C539}" type="parTrans" cxnId="{C4B39C6D-D889-462F-9655-70CF3280E528}">
      <dgm:prSet/>
      <dgm:spPr/>
      <dgm:t>
        <a:bodyPr/>
        <a:lstStyle/>
        <a:p>
          <a:endParaRPr lang="en-US"/>
        </a:p>
      </dgm:t>
    </dgm:pt>
    <dgm:pt modelId="{4127972F-E4A3-491F-9244-90C663A4521C}" type="sibTrans" cxnId="{C4B39C6D-D889-462F-9655-70CF3280E528}">
      <dgm:prSet/>
      <dgm:spPr/>
      <dgm:t>
        <a:bodyPr/>
        <a:lstStyle/>
        <a:p>
          <a:endParaRPr lang="en-US"/>
        </a:p>
      </dgm:t>
    </dgm:pt>
    <dgm:pt modelId="{9FC1B774-BC21-4DAA-B45C-DF6E3022EFA5}">
      <dgm:prSet/>
      <dgm:spPr/>
      <dgm:t>
        <a:bodyPr/>
        <a:lstStyle/>
        <a:p>
          <a:r>
            <a:rPr lang="es-MX"/>
            <a:t>Con la participación ciudadana</a:t>
          </a:r>
          <a:endParaRPr lang="en-US"/>
        </a:p>
      </dgm:t>
    </dgm:pt>
    <dgm:pt modelId="{ADF3131F-28C1-4C01-A54D-84DFA22C1E30}" type="parTrans" cxnId="{092C08BD-C6A6-42E3-A71E-62221F17FA6A}">
      <dgm:prSet/>
      <dgm:spPr/>
      <dgm:t>
        <a:bodyPr/>
        <a:lstStyle/>
        <a:p>
          <a:endParaRPr lang="en-US"/>
        </a:p>
      </dgm:t>
    </dgm:pt>
    <dgm:pt modelId="{BFABAEC3-B1CF-461D-99EE-8A3C096C00AF}" type="sibTrans" cxnId="{092C08BD-C6A6-42E3-A71E-62221F17FA6A}">
      <dgm:prSet/>
      <dgm:spPr/>
      <dgm:t>
        <a:bodyPr/>
        <a:lstStyle/>
        <a:p>
          <a:endParaRPr lang="en-US"/>
        </a:p>
      </dgm:t>
    </dgm:pt>
    <dgm:pt modelId="{67DDFBCB-184E-4FBF-801D-420462EA7AB2}" type="pres">
      <dgm:prSet presAssocID="{0B227DF8-6597-4D33-913F-EE3B74006BDA}" presName="diagram" presStyleCnt="0">
        <dgm:presLayoutVars>
          <dgm:dir/>
          <dgm:resizeHandles val="exact"/>
        </dgm:presLayoutVars>
      </dgm:prSet>
      <dgm:spPr/>
    </dgm:pt>
    <dgm:pt modelId="{C64A03A8-0881-425D-9665-3C3736168415}" type="pres">
      <dgm:prSet presAssocID="{4E07BDA9-94BD-4CEE-9689-A0CA68037C4F}" presName="node" presStyleLbl="node1" presStyleIdx="0" presStyleCnt="3">
        <dgm:presLayoutVars>
          <dgm:bulletEnabled val="1"/>
        </dgm:presLayoutVars>
      </dgm:prSet>
      <dgm:spPr/>
    </dgm:pt>
    <dgm:pt modelId="{E28D6C72-DC0C-416C-99F2-37F91AC49F44}" type="pres">
      <dgm:prSet presAssocID="{35A780AB-3C20-4478-88C1-4A44C983CB73}" presName="sibTrans" presStyleLbl="sibTrans2D1" presStyleIdx="0" presStyleCnt="2"/>
      <dgm:spPr/>
    </dgm:pt>
    <dgm:pt modelId="{E5144178-8A58-4E4E-8035-2FF0C4883BE1}" type="pres">
      <dgm:prSet presAssocID="{35A780AB-3C20-4478-88C1-4A44C983CB73}" presName="connectorText" presStyleLbl="sibTrans2D1" presStyleIdx="0" presStyleCnt="2"/>
      <dgm:spPr/>
    </dgm:pt>
    <dgm:pt modelId="{96FCDD3D-77F4-47A3-A2BC-022A12318451}" type="pres">
      <dgm:prSet presAssocID="{88D23C4F-2221-4D9E-B585-3F022E4B06F6}" presName="node" presStyleLbl="node1" presStyleIdx="1" presStyleCnt="3">
        <dgm:presLayoutVars>
          <dgm:bulletEnabled val="1"/>
        </dgm:presLayoutVars>
      </dgm:prSet>
      <dgm:spPr/>
    </dgm:pt>
    <dgm:pt modelId="{8AA0CFE0-CC43-4D1A-AF97-8CF8848CEAFF}" type="pres">
      <dgm:prSet presAssocID="{4127972F-E4A3-491F-9244-90C663A4521C}" presName="sibTrans" presStyleLbl="sibTrans2D1" presStyleIdx="1" presStyleCnt="2"/>
      <dgm:spPr/>
    </dgm:pt>
    <dgm:pt modelId="{0CC2A200-4803-4AE8-A156-831F2D852C8D}" type="pres">
      <dgm:prSet presAssocID="{4127972F-E4A3-491F-9244-90C663A4521C}" presName="connectorText" presStyleLbl="sibTrans2D1" presStyleIdx="1" presStyleCnt="2"/>
      <dgm:spPr/>
    </dgm:pt>
    <dgm:pt modelId="{93F5BE2B-CE1F-402E-9D3D-35A2D8B54DB6}" type="pres">
      <dgm:prSet presAssocID="{9FC1B774-BC21-4DAA-B45C-DF6E3022EFA5}" presName="node" presStyleLbl="node1" presStyleIdx="2" presStyleCnt="3">
        <dgm:presLayoutVars>
          <dgm:bulletEnabled val="1"/>
        </dgm:presLayoutVars>
      </dgm:prSet>
      <dgm:spPr/>
    </dgm:pt>
  </dgm:ptLst>
  <dgm:cxnLst>
    <dgm:cxn modelId="{894F4D0C-7566-418D-8529-B464C4477CD1}" type="presOf" srcId="{4127972F-E4A3-491F-9244-90C663A4521C}" destId="{0CC2A200-4803-4AE8-A156-831F2D852C8D}" srcOrd="1" destOrd="0" presId="urn:microsoft.com/office/officeart/2005/8/layout/process5"/>
    <dgm:cxn modelId="{886DE75F-B420-4953-AB79-B8C89E984709}" type="presOf" srcId="{4127972F-E4A3-491F-9244-90C663A4521C}" destId="{8AA0CFE0-CC43-4D1A-AF97-8CF8848CEAFF}" srcOrd="0" destOrd="0" presId="urn:microsoft.com/office/officeart/2005/8/layout/process5"/>
    <dgm:cxn modelId="{BC862460-2FEC-4F3F-B51B-AC70070F209B}" type="presOf" srcId="{35A780AB-3C20-4478-88C1-4A44C983CB73}" destId="{E5144178-8A58-4E4E-8035-2FF0C4883BE1}" srcOrd="1" destOrd="0" presId="urn:microsoft.com/office/officeart/2005/8/layout/process5"/>
    <dgm:cxn modelId="{C4B39C6D-D889-462F-9655-70CF3280E528}" srcId="{0B227DF8-6597-4D33-913F-EE3B74006BDA}" destId="{88D23C4F-2221-4D9E-B585-3F022E4B06F6}" srcOrd="1" destOrd="0" parTransId="{EFC32238-0FBD-4351-9EBF-477D4F39C539}" sibTransId="{4127972F-E4A3-491F-9244-90C663A4521C}"/>
    <dgm:cxn modelId="{6F041575-F359-4FC9-AFAB-954B3E45B69B}" type="presOf" srcId="{0B227DF8-6597-4D33-913F-EE3B74006BDA}" destId="{67DDFBCB-184E-4FBF-801D-420462EA7AB2}" srcOrd="0" destOrd="0" presId="urn:microsoft.com/office/officeart/2005/8/layout/process5"/>
    <dgm:cxn modelId="{1823BB7A-B5F1-456D-A96C-741D9B231183}" type="presOf" srcId="{88D23C4F-2221-4D9E-B585-3F022E4B06F6}" destId="{96FCDD3D-77F4-47A3-A2BC-022A12318451}" srcOrd="0" destOrd="0" presId="urn:microsoft.com/office/officeart/2005/8/layout/process5"/>
    <dgm:cxn modelId="{001DEDB0-8C25-426E-A842-5EDC60AA12A6}" srcId="{0B227DF8-6597-4D33-913F-EE3B74006BDA}" destId="{4E07BDA9-94BD-4CEE-9689-A0CA68037C4F}" srcOrd="0" destOrd="0" parTransId="{39B28936-55CE-498A-8BFD-93A16BC21EC7}" sibTransId="{35A780AB-3C20-4478-88C1-4A44C983CB73}"/>
    <dgm:cxn modelId="{092C08BD-C6A6-42E3-A71E-62221F17FA6A}" srcId="{0B227DF8-6597-4D33-913F-EE3B74006BDA}" destId="{9FC1B774-BC21-4DAA-B45C-DF6E3022EFA5}" srcOrd="2" destOrd="0" parTransId="{ADF3131F-28C1-4C01-A54D-84DFA22C1E30}" sibTransId="{BFABAEC3-B1CF-461D-99EE-8A3C096C00AF}"/>
    <dgm:cxn modelId="{383F01CE-4D9A-47C9-B193-82857BAE074D}" type="presOf" srcId="{9FC1B774-BC21-4DAA-B45C-DF6E3022EFA5}" destId="{93F5BE2B-CE1F-402E-9D3D-35A2D8B54DB6}" srcOrd="0" destOrd="0" presId="urn:microsoft.com/office/officeart/2005/8/layout/process5"/>
    <dgm:cxn modelId="{2D5C13F7-41C9-4348-83A2-C5FF1D765742}" type="presOf" srcId="{35A780AB-3C20-4478-88C1-4A44C983CB73}" destId="{E28D6C72-DC0C-416C-99F2-37F91AC49F44}" srcOrd="0" destOrd="0" presId="urn:microsoft.com/office/officeart/2005/8/layout/process5"/>
    <dgm:cxn modelId="{2A5DADF8-8AD4-4DCC-B08C-404E23B14049}" type="presOf" srcId="{4E07BDA9-94BD-4CEE-9689-A0CA68037C4F}" destId="{C64A03A8-0881-425D-9665-3C3736168415}" srcOrd="0" destOrd="0" presId="urn:microsoft.com/office/officeart/2005/8/layout/process5"/>
    <dgm:cxn modelId="{F19973E1-20F7-4C9D-885B-8A054A52E713}" type="presParOf" srcId="{67DDFBCB-184E-4FBF-801D-420462EA7AB2}" destId="{C64A03A8-0881-425D-9665-3C3736168415}" srcOrd="0" destOrd="0" presId="urn:microsoft.com/office/officeart/2005/8/layout/process5"/>
    <dgm:cxn modelId="{48491180-64A6-47E4-92E4-96F05A24E0AF}" type="presParOf" srcId="{67DDFBCB-184E-4FBF-801D-420462EA7AB2}" destId="{E28D6C72-DC0C-416C-99F2-37F91AC49F44}" srcOrd="1" destOrd="0" presId="urn:microsoft.com/office/officeart/2005/8/layout/process5"/>
    <dgm:cxn modelId="{479287A8-4AF4-4CB6-A569-4F98A33186B1}" type="presParOf" srcId="{E28D6C72-DC0C-416C-99F2-37F91AC49F44}" destId="{E5144178-8A58-4E4E-8035-2FF0C4883BE1}" srcOrd="0" destOrd="0" presId="urn:microsoft.com/office/officeart/2005/8/layout/process5"/>
    <dgm:cxn modelId="{B2E94763-ED73-406A-B7D2-F78FE8EAC2EC}" type="presParOf" srcId="{67DDFBCB-184E-4FBF-801D-420462EA7AB2}" destId="{96FCDD3D-77F4-47A3-A2BC-022A12318451}" srcOrd="2" destOrd="0" presId="urn:microsoft.com/office/officeart/2005/8/layout/process5"/>
    <dgm:cxn modelId="{D2BF62AC-7F04-42CA-B93C-E2F5AADBE7A4}" type="presParOf" srcId="{67DDFBCB-184E-4FBF-801D-420462EA7AB2}" destId="{8AA0CFE0-CC43-4D1A-AF97-8CF8848CEAFF}" srcOrd="3" destOrd="0" presId="urn:microsoft.com/office/officeart/2005/8/layout/process5"/>
    <dgm:cxn modelId="{740FC146-D3B6-4422-A694-82F6D0C166BC}" type="presParOf" srcId="{8AA0CFE0-CC43-4D1A-AF97-8CF8848CEAFF}" destId="{0CC2A200-4803-4AE8-A156-831F2D852C8D}" srcOrd="0" destOrd="0" presId="urn:microsoft.com/office/officeart/2005/8/layout/process5"/>
    <dgm:cxn modelId="{4F5AD77E-318D-4F09-93A6-D1F7C3197DF2}" type="presParOf" srcId="{67DDFBCB-184E-4FBF-801D-420462EA7AB2}" destId="{93F5BE2B-CE1F-402E-9D3D-35A2D8B54DB6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20CFD-D6FA-478E-9C77-852630682344}">
      <dsp:nvSpPr>
        <dsp:cNvPr id="0" name=""/>
        <dsp:cNvSpPr/>
      </dsp:nvSpPr>
      <dsp:spPr>
        <a:xfrm>
          <a:off x="574626" y="0"/>
          <a:ext cx="6512435" cy="4799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1AC885-C759-4750-AC4D-A104556D4D0B}">
      <dsp:nvSpPr>
        <dsp:cNvPr id="0" name=""/>
        <dsp:cNvSpPr/>
      </dsp:nvSpPr>
      <dsp:spPr>
        <a:xfrm>
          <a:off x="281526" y="1007155"/>
          <a:ext cx="7326490" cy="2913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baseline="0" dirty="0"/>
            <a:t>Limitado impacto de los esquemas de transparencia y gobierno abierto para la vigilancia, seguimiento, evaluación y mejora de los programas públicos, así como del ciclo presupuestario.</a:t>
          </a:r>
          <a:br>
            <a:rPr lang="es-MX" sz="1800" kern="1200" baseline="0" dirty="0"/>
          </a:br>
          <a:br>
            <a:rPr lang="es-MX" sz="1800" kern="1200" baseline="0" dirty="0"/>
          </a:br>
          <a:r>
            <a:rPr lang="es-MX" sz="1800" kern="1200" baseline="0" dirty="0"/>
            <a:t>Ineficiencias en los esquemas de transparencia y mecanismos de gobierno abierto que propicien la eliminación de barreras de entrada, la vigilancia y la colaboración social en la contención de riesgos de corrupción.</a:t>
          </a:r>
          <a:endParaRPr lang="es-MX" sz="1800" kern="1200" dirty="0"/>
        </a:p>
      </dsp:txBody>
      <dsp:txXfrm>
        <a:off x="423740" y="1149369"/>
        <a:ext cx="7042062" cy="2628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20CFD-D6FA-478E-9C77-852630682344}">
      <dsp:nvSpPr>
        <dsp:cNvPr id="0" name=""/>
        <dsp:cNvSpPr/>
      </dsp:nvSpPr>
      <dsp:spPr>
        <a:xfrm>
          <a:off x="574626" y="0"/>
          <a:ext cx="6512435" cy="4799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1AC885-C759-4750-AC4D-A104556D4D0B}">
      <dsp:nvSpPr>
        <dsp:cNvPr id="0" name=""/>
        <dsp:cNvSpPr/>
      </dsp:nvSpPr>
      <dsp:spPr>
        <a:xfrm>
          <a:off x="362719" y="1007155"/>
          <a:ext cx="7158890" cy="2913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Gobierno Abierto y Participación Social.</a:t>
          </a:r>
          <a:endParaRPr lang="es-MX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Un elemento problemático que se identificó de manera constante a lo largo del diagnóstico de la PNA, se relaciona con la opacidad y la </a:t>
          </a:r>
          <a:r>
            <a:rPr lang="es-MX" sz="1400" b="1" kern="1200" dirty="0"/>
            <a:t>falta de criterios de justificación de las instituciones públicas en distintos ámbitos</a:t>
          </a:r>
          <a:r>
            <a:rPr lang="es-MX" sz="1400" kern="1200" dirty="0"/>
            <a:t> (control interno, procuración de justicia, servicio público, procesos de asignación presupuestal, etcétera). Con base en dicho diagnóstico, un principio que articula el desarrollo de estrategias en esta política se orienta a la promoción de esquemas que de manera explícita y sistemática- promuevan la apertura de las instituciones del Estado mexicano y el gobierno abierto</a:t>
          </a:r>
        </a:p>
      </dsp:txBody>
      <dsp:txXfrm>
        <a:off x="504933" y="1149369"/>
        <a:ext cx="6874462" cy="2628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20CFD-D6FA-478E-9C77-852630682344}">
      <dsp:nvSpPr>
        <dsp:cNvPr id="0" name=""/>
        <dsp:cNvSpPr/>
      </dsp:nvSpPr>
      <dsp:spPr>
        <a:xfrm>
          <a:off x="574626" y="0"/>
          <a:ext cx="6512435" cy="4799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1AC885-C759-4750-AC4D-A104556D4D0B}">
      <dsp:nvSpPr>
        <dsp:cNvPr id="0" name=""/>
        <dsp:cNvSpPr/>
      </dsp:nvSpPr>
      <dsp:spPr>
        <a:xfrm>
          <a:off x="443913" y="1007155"/>
          <a:ext cx="6991291" cy="2913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100" b="1" kern="1200" dirty="0"/>
            <a:t>Gobierno Abierto, esta presente en los 4 ejes de la PNA y en 9 prioridades específicamente</a:t>
          </a:r>
          <a:endParaRPr lang="es-MX" sz="4100" kern="1200" dirty="0"/>
        </a:p>
      </dsp:txBody>
      <dsp:txXfrm>
        <a:off x="586127" y="1149369"/>
        <a:ext cx="6706863" cy="2628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B19FD-CD0F-48D9-B123-39A79E04F35C}">
      <dsp:nvSpPr>
        <dsp:cNvPr id="0" name=""/>
        <dsp:cNvSpPr/>
      </dsp:nvSpPr>
      <dsp:spPr>
        <a:xfrm>
          <a:off x="0" y="32109"/>
          <a:ext cx="6832212" cy="12331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Integridad de los candidatos y candidatas</a:t>
          </a:r>
          <a:endParaRPr lang="en-US" sz="3100" kern="1200" dirty="0"/>
        </a:p>
      </dsp:txBody>
      <dsp:txXfrm>
        <a:off x="60199" y="92308"/>
        <a:ext cx="6711814" cy="1112781"/>
      </dsp:txXfrm>
    </dsp:sp>
    <dsp:sp modelId="{6857C85B-13EB-4C08-9325-889C3318F995}">
      <dsp:nvSpPr>
        <dsp:cNvPr id="0" name=""/>
        <dsp:cNvSpPr/>
      </dsp:nvSpPr>
      <dsp:spPr>
        <a:xfrm>
          <a:off x="0" y="1354569"/>
          <a:ext cx="6832212" cy="1233179"/>
        </a:xfrm>
        <a:prstGeom prst="roundRect">
          <a:avLst/>
        </a:prstGeom>
        <a:gradFill rotWithShape="0">
          <a:gsLst>
            <a:gs pos="0">
              <a:schemeClr val="accent2">
                <a:hueOff val="297909"/>
                <a:satOff val="-6387"/>
                <a:lumOff val="-2484"/>
                <a:alphaOff val="0"/>
                <a:tint val="96000"/>
                <a:lumMod val="104000"/>
              </a:schemeClr>
            </a:gs>
            <a:gs pos="100000">
              <a:schemeClr val="accent2">
                <a:hueOff val="297909"/>
                <a:satOff val="-6387"/>
                <a:lumOff val="-24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Que transparenten su patrimonio.</a:t>
          </a:r>
          <a:endParaRPr lang="en-US" sz="3100" kern="1200" dirty="0"/>
        </a:p>
      </dsp:txBody>
      <dsp:txXfrm>
        <a:off x="60199" y="1414768"/>
        <a:ext cx="6711814" cy="1112781"/>
      </dsp:txXfrm>
    </dsp:sp>
    <dsp:sp modelId="{B237EF5E-A2A1-4599-87C9-ECB90345DEC8}">
      <dsp:nvSpPr>
        <dsp:cNvPr id="0" name=""/>
        <dsp:cNvSpPr/>
      </dsp:nvSpPr>
      <dsp:spPr>
        <a:xfrm>
          <a:off x="0" y="2677029"/>
          <a:ext cx="6832212" cy="1233179"/>
        </a:xfrm>
        <a:prstGeom prst="roundRect">
          <a:avLst/>
        </a:prstGeom>
        <a:gradFill rotWithShape="0">
          <a:gsLst>
            <a:gs pos="0">
              <a:schemeClr val="accent2">
                <a:hueOff val="595818"/>
                <a:satOff val="-12775"/>
                <a:lumOff val="-4967"/>
                <a:alphaOff val="0"/>
                <a:tint val="96000"/>
                <a:lumMod val="104000"/>
              </a:schemeClr>
            </a:gs>
            <a:gs pos="100000">
              <a:schemeClr val="accent2">
                <a:hueOff val="595818"/>
                <a:satOff val="-12775"/>
                <a:lumOff val="-496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/>
            <a:t>Denuncia ciudadana</a:t>
          </a:r>
          <a:endParaRPr lang="en-US" sz="3100" kern="1200"/>
        </a:p>
      </dsp:txBody>
      <dsp:txXfrm>
        <a:off x="60199" y="2737228"/>
        <a:ext cx="6711814" cy="1112781"/>
      </dsp:txXfrm>
    </dsp:sp>
    <dsp:sp modelId="{C0A3CF10-EF2F-4AB2-9C59-58D58EECB9BD}">
      <dsp:nvSpPr>
        <dsp:cNvPr id="0" name=""/>
        <dsp:cNvSpPr/>
      </dsp:nvSpPr>
      <dsp:spPr>
        <a:xfrm>
          <a:off x="0" y="3999489"/>
          <a:ext cx="6832212" cy="1233179"/>
        </a:xfrm>
        <a:prstGeom prst="roundRect">
          <a:avLst/>
        </a:prstGeom>
        <a:gradFill rotWithShape="0">
          <a:gsLst>
            <a:gs pos="0">
              <a:schemeClr val="accent2">
                <a:hueOff val="893727"/>
                <a:satOff val="-19162"/>
                <a:lumOff val="-7451"/>
                <a:alphaOff val="0"/>
                <a:tint val="96000"/>
                <a:lumMod val="104000"/>
              </a:schemeClr>
            </a:gs>
            <a:gs pos="100000">
              <a:schemeClr val="accent2">
                <a:hueOff val="893727"/>
                <a:satOff val="-19162"/>
                <a:lumOff val="-745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Que los partidos gasten responsablemente</a:t>
          </a:r>
        </a:p>
      </dsp:txBody>
      <dsp:txXfrm>
        <a:off x="60199" y="4059688"/>
        <a:ext cx="6711814" cy="1112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A03A8-0881-425D-9665-3C3736168415}">
      <dsp:nvSpPr>
        <dsp:cNvPr id="0" name=""/>
        <dsp:cNvSpPr/>
      </dsp:nvSpPr>
      <dsp:spPr>
        <a:xfrm>
          <a:off x="7899" y="1118685"/>
          <a:ext cx="2360948" cy="1416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Creando un portal para el observatorio</a:t>
          </a:r>
          <a:endParaRPr lang="en-US" sz="2100" kern="1200"/>
        </a:p>
      </dsp:txBody>
      <dsp:txXfrm>
        <a:off x="49389" y="1160175"/>
        <a:ext cx="2277968" cy="1333589"/>
      </dsp:txXfrm>
    </dsp:sp>
    <dsp:sp modelId="{E28D6C72-DC0C-416C-99F2-37F91AC49F44}">
      <dsp:nvSpPr>
        <dsp:cNvPr id="0" name=""/>
        <dsp:cNvSpPr/>
      </dsp:nvSpPr>
      <dsp:spPr>
        <a:xfrm>
          <a:off x="2576611" y="1534212"/>
          <a:ext cx="500521" cy="5855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576611" y="1651315"/>
        <a:ext cx="350365" cy="351309"/>
      </dsp:txXfrm>
    </dsp:sp>
    <dsp:sp modelId="{96FCDD3D-77F4-47A3-A2BC-022A12318451}">
      <dsp:nvSpPr>
        <dsp:cNvPr id="0" name=""/>
        <dsp:cNvSpPr/>
      </dsp:nvSpPr>
      <dsp:spPr>
        <a:xfrm>
          <a:off x="3313227" y="1118685"/>
          <a:ext cx="2360948" cy="1416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Con el apoyo del IDAIPQROO y del IEQROO</a:t>
          </a:r>
          <a:endParaRPr lang="en-US" sz="2100" kern="1200"/>
        </a:p>
      </dsp:txBody>
      <dsp:txXfrm>
        <a:off x="3354717" y="1160175"/>
        <a:ext cx="2277968" cy="1333589"/>
      </dsp:txXfrm>
    </dsp:sp>
    <dsp:sp modelId="{8AA0CFE0-CC43-4D1A-AF97-8CF8848CEAFF}">
      <dsp:nvSpPr>
        <dsp:cNvPr id="0" name=""/>
        <dsp:cNvSpPr/>
      </dsp:nvSpPr>
      <dsp:spPr>
        <a:xfrm>
          <a:off x="5881939" y="1534212"/>
          <a:ext cx="500521" cy="5855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881939" y="1651315"/>
        <a:ext cx="350365" cy="351309"/>
      </dsp:txXfrm>
    </dsp:sp>
    <dsp:sp modelId="{93F5BE2B-CE1F-402E-9D3D-35A2D8B54DB6}">
      <dsp:nvSpPr>
        <dsp:cNvPr id="0" name=""/>
        <dsp:cNvSpPr/>
      </dsp:nvSpPr>
      <dsp:spPr>
        <a:xfrm>
          <a:off x="6618556" y="1118685"/>
          <a:ext cx="2360948" cy="1416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Con la participación ciudadana</a:t>
          </a:r>
          <a:endParaRPr lang="en-US" sz="2100" kern="1200"/>
        </a:p>
      </dsp:txBody>
      <dsp:txXfrm>
        <a:off x="6660046" y="1160175"/>
        <a:ext cx="2277968" cy="1333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927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196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6464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847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5199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2275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7501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4008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8944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0607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18870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799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282087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3107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5195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57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5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1FE6C9-AFB9-4FDE-B29E-0C21BEE7D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450" y="965200"/>
            <a:ext cx="7372350" cy="3404680"/>
          </a:xfrm>
        </p:spPr>
        <p:txBody>
          <a:bodyPr>
            <a:normAutofit/>
          </a:bodyPr>
          <a:lstStyle/>
          <a:p>
            <a:r>
              <a:rPr lang="es-MX" dirty="0"/>
              <a:t>Informe de actividades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0F3A4F-385A-43DB-9CA6-10FFA9BE6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4450" y="4503906"/>
            <a:ext cx="7372350" cy="1388892"/>
          </a:xfrm>
        </p:spPr>
        <p:txBody>
          <a:bodyPr>
            <a:normAutofit/>
          </a:bodyPr>
          <a:lstStyle/>
          <a:p>
            <a:r>
              <a:rPr lang="es-MX" dirty="0"/>
              <a:t>Comisión de Gobierno Abierto</a:t>
            </a:r>
          </a:p>
          <a:p>
            <a:r>
              <a:rPr lang="es-MX" dirty="0"/>
              <a:t>Mtro. Raúl Cazares Urban</a:t>
            </a:r>
          </a:p>
          <a:p>
            <a:r>
              <a:rPr lang="es-MX" dirty="0"/>
              <a:t>CPC Quintana Roo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7D80F0-E0CE-4DCF-A32A-DB7CE7364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42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BA9E54-E01F-4EB0-90A3-B19AC8A52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 dirty="0"/>
              <a:t>2500 personas  de organizaciones civiles, instituciones educativas y cámaras empresariales se conectaron a los webinars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5F62BE-F104-48A7-BC3E-668A9892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es-MX" dirty="0">
                <a:solidFill>
                  <a:srgbClr val="FFFFFF"/>
                </a:solidFill>
              </a:rPr>
              <a:t>Gobierno abierto</a:t>
            </a:r>
          </a:p>
        </p:txBody>
      </p:sp>
    </p:spTree>
    <p:extLst>
      <p:ext uri="{BB962C8B-B14F-4D97-AF65-F5344CB8AC3E}">
        <p14:creationId xmlns:p14="http://schemas.microsoft.com/office/powerpoint/2010/main" val="7202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6E7894-295F-4780-A730-FBF81C5DF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61" y="169286"/>
            <a:ext cx="7434070" cy="1432289"/>
          </a:xfrm>
        </p:spPr>
        <p:txBody>
          <a:bodyPr>
            <a:normAutofit/>
          </a:bodyPr>
          <a:lstStyle/>
          <a:p>
            <a:r>
              <a:rPr lang="es-MX" dirty="0"/>
              <a:t>Reuniones estratégicas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9F5E3-D68F-4DC8-8560-988CC5FA3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393" y="1770862"/>
            <a:ext cx="8785607" cy="4447824"/>
          </a:xfrm>
        </p:spPr>
        <p:txBody>
          <a:bodyPr>
            <a:normAutofit/>
          </a:bodyPr>
          <a:lstStyle/>
          <a:p>
            <a:r>
              <a:rPr lang="es-MX" sz="3600" dirty="0"/>
              <a:t>Reunión con el NOSC de la AGA.</a:t>
            </a:r>
          </a:p>
          <a:p>
            <a:r>
              <a:rPr lang="es-MX" sz="3600" dirty="0"/>
              <a:t>Reunión con TM para impulsar el EDCA-</a:t>
            </a:r>
            <a:r>
              <a:rPr lang="es-MX" sz="3600" dirty="0" err="1"/>
              <a:t>mx</a:t>
            </a:r>
            <a:endParaRPr lang="es-MX" sz="3600" dirty="0"/>
          </a:p>
          <a:p>
            <a:r>
              <a:rPr lang="es-MX" sz="3600" dirty="0"/>
              <a:t>Reunión con la comisión de Gobierno abierto y transparencia proactiva del SNT</a:t>
            </a:r>
          </a:p>
          <a:p>
            <a:r>
              <a:rPr lang="es-MX" sz="3600" dirty="0"/>
              <a:t>Webinar con INAI sobre plataforma de CPA</a:t>
            </a:r>
          </a:p>
          <a:p>
            <a:pPr marL="0" indent="0">
              <a:buNone/>
            </a:pP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502840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39FC4C9-D387-4A6B-A3E0-8DBA4BEEF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519AE5-FEF9-4EA1-ADCE-60A33DA6C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98" r="30545"/>
          <a:stretch/>
        </p:blipFill>
        <p:spPr>
          <a:xfrm>
            <a:off x="20" y="10"/>
            <a:ext cx="3681027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2FA803-80A8-4EBE-ACB6-A2DA8E328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9449" r="22117"/>
          <a:stretch/>
        </p:blipFill>
        <p:spPr>
          <a:xfrm>
            <a:off x="3848512" y="10"/>
            <a:ext cx="8343488" cy="6857990"/>
          </a:xfrm>
          <a:prstGeom prst="rect">
            <a:avLst/>
          </a:prstGeom>
        </p:spPr>
      </p:pic>
      <p:grpSp>
        <p:nvGrpSpPr>
          <p:cNvPr id="25" name="Group 11">
            <a:extLst>
              <a:ext uri="{FF2B5EF4-FFF2-40B4-BE49-F238E27FC236}">
                <a16:creationId xmlns:a16="http://schemas.microsoft.com/office/drawing/2014/main" id="{7C8AB752-8246-4703-A819-8B1C9D1B8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D50AABB7-DF18-459A-8016-BA7652BF9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8035CC68-1489-4F15-B93E-6374BCF91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57B92DAD-6816-41A8-A339-D5C6571C0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D4A04281-7494-4DA8-B4F2-D12576A7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1C189B7-F215-49C2-8704-192777FA8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18C9980-58BA-46F2-A054-C0648614A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82C4B18-B53E-449A-BC8F-376E0C83D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FF125804-5462-4B0E-A1FC-262D89EE2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31D7642-467D-47BA-A161-8195B6998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B37233F-A729-4CDE-B35F-921428416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983469C-7BD3-431D-AAF6-9F239A40C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2F03FEF-DBC5-4B23-9D4B-3B6F0F801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9F3FFC-CB76-4795-BDD2-1CF8BCD72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1995057-1660-41C8-B746-7294C122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9DBFEBC-D0EA-410E-9746-84AEE7117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3B272CF-CE8C-4B44-8071-6B6E87886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88ECF19C-0929-46DF-BE4C-5CAB6BBFD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57E269C-2F9F-4568-B653-42E0B178B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D6914CF-D615-408F-9023-06C8938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DBADBFA-7840-4B59-8FDB-A42E513F8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6771DCCB-0FD9-45ED-BF8E-FD0E9D3B4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B49EE07-E7F8-40AC-BCBB-2E2731F7B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DAA1623F-7DD9-4C84-8382-A9FBFBFE1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DEEC2CDC-B37A-4020-A9FB-59BDF28A5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50BB8721-C31A-4D7E-B5A8-95CE5204C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94D17C1-2BE6-4ED6-9C88-787826931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5066" y="2514600"/>
            <a:ext cx="5681134" cy="2262781"/>
          </a:xfrm>
        </p:spPr>
        <p:txBody>
          <a:bodyPr>
            <a:normAutofit/>
          </a:bodyPr>
          <a:lstStyle/>
          <a:p>
            <a:r>
              <a:rPr lang="es-MX" sz="4400" dirty="0"/>
              <a:t>Observatorio Electoral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3934BF-CB7C-42C2-A6C7-8FAC25B4C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5066" y="4777379"/>
            <a:ext cx="5681134" cy="1126283"/>
          </a:xfrm>
        </p:spPr>
        <p:txBody>
          <a:bodyPr>
            <a:normAutofit/>
          </a:bodyPr>
          <a:lstStyle/>
          <a:p>
            <a:r>
              <a:rPr lang="es-MX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Táan</a:t>
            </a:r>
            <a:r>
              <a:rPr lang="es-MX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in </a:t>
            </a:r>
            <a:r>
              <a:rPr lang="es-MX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wilikech</a:t>
            </a:r>
            <a:endParaRPr lang="es-MX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endParaRPr lang="es-MX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7CD9F8D-4189-493C-A127-55D03F6F0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33">
            <a:extLst>
              <a:ext uri="{FF2B5EF4-FFF2-40B4-BE49-F238E27FC236}">
                <a16:creationId xmlns:a16="http://schemas.microsoft.com/office/drawing/2014/main" id="{14DC79E5-A75A-4A40-B28D-D059A9F3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6735F7DA-0D3D-47A3-942A-AA11AD849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151" y="962049"/>
            <a:ext cx="3438732" cy="736761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16F725F3-5F8A-45BB-ABAF-E53A5B20972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65" y="288405"/>
            <a:ext cx="1826878" cy="15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2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033D23-67BD-499D-94BD-9FC44DAB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es-MX"/>
              <a:t>¿Porque un Observatorio electoral?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" y="228600"/>
            <a:ext cx="2969842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7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8B7CD0-AD32-4C73-BD93-6EAAAE9BE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r>
              <a:rPr lang="es-MX"/>
              <a:t>Porque es necesario participar en los procesos electorales de manera activa.</a:t>
            </a:r>
          </a:p>
          <a:p>
            <a:r>
              <a:rPr lang="es-MX"/>
              <a:t>Porque es necesario saber en que y como gastan los partidos políticos. </a:t>
            </a:r>
          </a:p>
          <a:p>
            <a:r>
              <a:rPr lang="es-MX"/>
              <a:t>Porque todas y todos queremos que los candidatos o candidatas por los que votemos cumplan con sus promesas</a:t>
            </a:r>
          </a:p>
          <a:p>
            <a:r>
              <a:rPr lang="es-MX"/>
              <a:t>Porque queremos ver debates respetuosos, abiertos y con visión transformadora.</a:t>
            </a:r>
          </a:p>
          <a:p>
            <a:r>
              <a:rPr lang="es-MX"/>
              <a:t>Porque queremos que los puestos de elección popular sean ocupados por las personas que cumplan lo que promete.</a:t>
            </a:r>
          </a:p>
        </p:txBody>
      </p:sp>
    </p:spTree>
    <p:extLst>
      <p:ext uri="{BB962C8B-B14F-4D97-AF65-F5344CB8AC3E}">
        <p14:creationId xmlns:p14="http://schemas.microsoft.com/office/powerpoint/2010/main" val="3627245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17" y="-786"/>
            <a:ext cx="2989516" cy="6854040"/>
            <a:chOff x="6627813" y="194833"/>
            <a:chExt cx="1952625" cy="5678918"/>
          </a:xfrm>
          <a:solidFill>
            <a:schemeClr val="bg2">
              <a:alpha val="80000"/>
            </a:schemeClr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7429C9B-19D2-47E0-B4D2-F6A1619A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es-MX" dirty="0"/>
              <a:t>Objetivo</a:t>
            </a:r>
            <a:endParaRPr lang="es-MX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6993DE-BDC9-4BB6-9216-F67B83A8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pPr algn="just"/>
            <a:r>
              <a:rPr lang="es-MX" sz="2400" dirty="0"/>
              <a:t>Promover mecanismos de vigilancia y participación ciudadana en los procesos electorales locales del 2021 y 2022 con el objetivo de que las campañas políticas, cumplan con el objetivo de salvaguardar la democracia y promover la participación activa de la ciudadanía. </a:t>
            </a:r>
          </a:p>
        </p:txBody>
      </p:sp>
    </p:spTree>
    <p:extLst>
      <p:ext uri="{BB962C8B-B14F-4D97-AF65-F5344CB8AC3E}">
        <p14:creationId xmlns:p14="http://schemas.microsoft.com/office/powerpoint/2010/main" val="958163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17" y="-786"/>
            <a:ext cx="2989516" cy="6854040"/>
            <a:chOff x="6627813" y="194833"/>
            <a:chExt cx="1952625" cy="5678918"/>
          </a:xfrm>
          <a:solidFill>
            <a:schemeClr val="bg2">
              <a:alpha val="80000"/>
            </a:schemeClr>
          </a:solidFill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E033D23-67BD-499D-94BD-9FC44DAB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es-MX" dirty="0"/>
              <a:t>¿Que queremos observar?</a:t>
            </a:r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8B7CD0-AD32-4C73-BD93-6EAAAE9BE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r>
              <a:rPr lang="es-MX" sz="3200" dirty="0"/>
              <a:t>Gasto en campaña</a:t>
            </a:r>
          </a:p>
          <a:p>
            <a:r>
              <a:rPr lang="es-MX" sz="3200" dirty="0"/>
              <a:t>Compromisos de campaña</a:t>
            </a:r>
          </a:p>
          <a:p>
            <a:r>
              <a:rPr lang="es-MX" sz="3200" dirty="0"/>
              <a:t>Que cumplan requisitos para ser candidatos o candidatas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2335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033D23-67BD-499D-94BD-9FC44DAB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s-MX" sz="3200">
                <a:solidFill>
                  <a:schemeClr val="bg1"/>
                </a:solidFill>
              </a:rPr>
              <a:t>¿Que queremos promover?</a:t>
            </a:r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6" name="Marcador de contenido 2">
            <a:extLst>
              <a:ext uri="{FF2B5EF4-FFF2-40B4-BE49-F238E27FC236}">
                <a16:creationId xmlns:a16="http://schemas.microsoft.com/office/drawing/2014/main" id="{C6F7D019-48FA-4760-9D87-8ED09FD403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135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2ED0803-0133-49C2-9858-E132FF17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033D23-67BD-499D-94BD-9FC44DAB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s-MX"/>
              <a:t>¿Cómo lo queremos hacer?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79F6D6-AB42-424F-9B81-E57F502B6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5BAFE5D0-C0A7-4C07-B852-6F0A7CF2A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26" name="Marcador de contenido 2">
            <a:extLst>
              <a:ext uri="{FF2B5EF4-FFF2-40B4-BE49-F238E27FC236}">
                <a16:creationId xmlns:a16="http://schemas.microsoft.com/office/drawing/2014/main" id="{847B36B5-E230-44F0-91D7-E8EE3C4D09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90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6FE33-EDB8-47A7-B7BA-E4E560A642F4}"/>
              </a:ext>
            </a:extLst>
          </p:cNvPr>
          <p:cNvSpPr txBox="1">
            <a:spLocks/>
          </p:cNvSpPr>
          <p:nvPr/>
        </p:nvSpPr>
        <p:spPr>
          <a:xfrm>
            <a:off x="1136428" y="627564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26649F-BED9-4CCA-8903-B8410822B7CD}"/>
              </a:ext>
            </a:extLst>
          </p:cNvPr>
          <p:cNvSpPr txBox="1"/>
          <p:nvPr/>
        </p:nvSpPr>
        <p:spPr>
          <a:xfrm>
            <a:off x="1136429" y="2278173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Generar</a:t>
            </a:r>
            <a:r>
              <a:rPr lang="en-US" sz="2400" dirty="0"/>
              <a:t> </a:t>
            </a:r>
            <a:r>
              <a:rPr lang="en-US" sz="2400" dirty="0" err="1"/>
              <a:t>sinergia</a:t>
            </a:r>
            <a:r>
              <a:rPr lang="en-US" sz="2400" dirty="0"/>
              <a:t> y </a:t>
            </a:r>
            <a:r>
              <a:rPr lang="en-US" sz="2400" dirty="0" err="1"/>
              <a:t>proactividad</a:t>
            </a:r>
            <a:r>
              <a:rPr lang="en-US" sz="2400" dirty="0"/>
              <a:t> de los </a:t>
            </a:r>
            <a:r>
              <a:rPr lang="en-US" sz="2400" dirty="0" err="1"/>
              <a:t>integrantes</a:t>
            </a:r>
            <a:r>
              <a:rPr lang="en-US" sz="2400" dirty="0"/>
              <a:t> de la </a:t>
            </a:r>
            <a:r>
              <a:rPr lang="en-US" sz="2400" dirty="0" err="1"/>
              <a:t>comisión</a:t>
            </a:r>
            <a:r>
              <a:rPr lang="en-US" sz="2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Que los </a:t>
            </a:r>
            <a:r>
              <a:rPr lang="en-US" sz="2400" dirty="0" err="1"/>
              <a:t>proyectos</a:t>
            </a:r>
            <a:r>
              <a:rPr lang="en-US" sz="2400" dirty="0"/>
              <a:t> y </a:t>
            </a:r>
            <a:r>
              <a:rPr lang="en-US" sz="2400" dirty="0" err="1"/>
              <a:t>productos</a:t>
            </a:r>
            <a:r>
              <a:rPr lang="en-US" sz="2400" dirty="0"/>
              <a:t> </a:t>
            </a:r>
            <a:r>
              <a:rPr lang="en-US" sz="2400" dirty="0" err="1"/>
              <a:t>impacten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los CPC de </a:t>
            </a:r>
            <a:r>
              <a:rPr lang="en-US" sz="2400" dirty="0" err="1"/>
              <a:t>manera</a:t>
            </a:r>
            <a:r>
              <a:rPr lang="en-US" sz="2400" dirty="0"/>
              <a:t> </a:t>
            </a:r>
            <a:r>
              <a:rPr lang="en-US" sz="2400" dirty="0" err="1"/>
              <a:t>directa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Apropiación</a:t>
            </a:r>
            <a:r>
              <a:rPr lang="en-US" sz="2400" dirty="0"/>
              <a:t> del plan de trabajo de </a:t>
            </a:r>
            <a:r>
              <a:rPr lang="en-US" sz="2400" dirty="0" err="1"/>
              <a:t>todos</a:t>
            </a:r>
            <a:r>
              <a:rPr lang="en-US" sz="2400" dirty="0"/>
              <a:t> sus </a:t>
            </a:r>
            <a:r>
              <a:rPr lang="en-US" sz="2400" dirty="0" err="1"/>
              <a:t>integrantes</a:t>
            </a:r>
            <a:r>
              <a:rPr lang="en-US" sz="2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Transversalizar</a:t>
            </a:r>
            <a:r>
              <a:rPr lang="en-US" sz="2400" dirty="0"/>
              <a:t> el plan de trabajo de la Comisión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Distribución</a:t>
            </a:r>
            <a:r>
              <a:rPr lang="en-US" sz="2400" dirty="0"/>
              <a:t> </a:t>
            </a:r>
            <a:r>
              <a:rPr lang="en-US" sz="2400" dirty="0" err="1"/>
              <a:t>equitativa</a:t>
            </a:r>
            <a:r>
              <a:rPr lang="en-US" sz="2400" dirty="0"/>
              <a:t> del trabajo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Graphic 7" descr="Reunión">
            <a:extLst>
              <a:ext uri="{FF2B5EF4-FFF2-40B4-BE49-F238E27FC236}">
                <a16:creationId xmlns:a16="http://schemas.microsoft.com/office/drawing/2014/main" id="{E7E7B1CB-6A82-4075-AA13-3F94B1CD6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B9EA6B0-596A-4872-9E48-0CE12A457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462874"/>
              </p:ext>
            </p:extLst>
          </p:nvPr>
        </p:nvGraphicFramePr>
        <p:xfrm>
          <a:off x="3854449" y="965200"/>
          <a:ext cx="7661689" cy="4799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7D80F0-E0CE-4DCF-A32A-DB7CE7364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7E63224-75E1-4824-9980-B72987F21B3D}"/>
              </a:ext>
            </a:extLst>
          </p:cNvPr>
          <p:cNvSpPr txBox="1"/>
          <p:nvPr/>
        </p:nvSpPr>
        <p:spPr>
          <a:xfrm>
            <a:off x="575795" y="2022469"/>
            <a:ext cx="23529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Problemas relacionados de Gobierno Abierto detectados en la Política Nacional Anticorrupción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248838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B9EA6B0-596A-4872-9E48-0CE12A457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917125"/>
              </p:ext>
            </p:extLst>
          </p:nvPr>
        </p:nvGraphicFramePr>
        <p:xfrm>
          <a:off x="3854449" y="965200"/>
          <a:ext cx="7661689" cy="4799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7D80F0-E0CE-4DCF-A32A-DB7CE7364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5EAFEEA-AF14-4705-8DBA-CF8BE90AF34F}"/>
              </a:ext>
            </a:extLst>
          </p:cNvPr>
          <p:cNvSpPr txBox="1"/>
          <p:nvPr/>
        </p:nvSpPr>
        <p:spPr>
          <a:xfrm>
            <a:off x="675862" y="2828835"/>
            <a:ext cx="26457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Principios transversales de la Política Nacional Anticorrupción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37579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B9EA6B0-596A-4872-9E48-0CE12A457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362807"/>
              </p:ext>
            </p:extLst>
          </p:nvPr>
        </p:nvGraphicFramePr>
        <p:xfrm>
          <a:off x="3854449" y="965200"/>
          <a:ext cx="7661689" cy="4799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7D80F0-E0CE-4DCF-A32A-DB7CE7364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5EAFEEA-AF14-4705-8DBA-CF8BE90AF34F}"/>
              </a:ext>
            </a:extLst>
          </p:cNvPr>
          <p:cNvSpPr txBox="1"/>
          <p:nvPr/>
        </p:nvSpPr>
        <p:spPr>
          <a:xfrm>
            <a:off x="675862" y="2828835"/>
            <a:ext cx="26457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Gobierno abierto en la Política Nacional Anticorrupción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8417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C7C1C9-C6A9-4550-99C9-66D51D75F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649358"/>
            <a:ext cx="7454077" cy="5569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Promover y difundir la Implementación de mecanismos, herramientas y ejercicios de </a:t>
            </a:r>
            <a:r>
              <a:rPr lang="es-MX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Gobierno Abierto, </a:t>
            </a:r>
            <a:r>
              <a:rPr lang="es-MX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mediante la participación proactiva de los Comités de Participación Ciudadana, con las Organizaciones de la Sociedad Civil, colectivos sociales y la academia, con el fin de lograr que se establezcan herramientas  metodologías y políticas públicas integrales de </a:t>
            </a:r>
            <a:r>
              <a:rPr lang="es-MX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Gobierno Abierto </a:t>
            </a:r>
            <a:r>
              <a:rPr lang="es-MX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 los entes públicos de los diferentes órdenes de gobierno, para la prevención y detección oportuna de hechos de corrupción y faltas administrativas. </a:t>
            </a:r>
          </a:p>
          <a:p>
            <a:pPr marL="0" indent="0" algn="just">
              <a:buNone/>
            </a:pPr>
            <a:endParaRPr lang="es-MX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 un impulsor y promotor para la consolidación de un Estado Abierto</a:t>
            </a:r>
            <a:endParaRPr lang="es-MX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9F9C25-619E-4DF5-96F6-0A0921958F3E}"/>
              </a:ext>
            </a:extLst>
          </p:cNvPr>
          <p:cNvSpPr txBox="1"/>
          <p:nvPr/>
        </p:nvSpPr>
        <p:spPr>
          <a:xfrm>
            <a:off x="577054" y="649358"/>
            <a:ext cx="2829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Objetivo estratégico de la Comisión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E6C431-0505-4B38-999A-21DCEF822F4E}"/>
              </a:ext>
            </a:extLst>
          </p:cNvPr>
          <p:cNvSpPr txBox="1"/>
          <p:nvPr/>
        </p:nvSpPr>
        <p:spPr>
          <a:xfrm>
            <a:off x="1289526" y="4917419"/>
            <a:ext cx="1750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Misión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26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7D80F0-E0CE-4DCF-A32A-DB7CE7364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8AEF5E-844C-4F60-853F-D8C8E34197CF}"/>
              </a:ext>
            </a:extLst>
          </p:cNvPr>
          <p:cNvSpPr txBox="1"/>
          <p:nvPr/>
        </p:nvSpPr>
        <p:spPr>
          <a:xfrm>
            <a:off x="764808" y="2844225"/>
            <a:ext cx="2800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Integrantes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38AD302-1466-4DE2-A459-9C1F6C5C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860363"/>
              </p:ext>
            </p:extLst>
          </p:nvPr>
        </p:nvGraphicFramePr>
        <p:xfrm>
          <a:off x="3406393" y="0"/>
          <a:ext cx="8785607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4" imgW="7200764" imgH="5009964" progId="Excel.Sheet.12">
                  <p:embed/>
                </p:oleObj>
              </mc:Choice>
              <mc:Fallback>
                <p:oleObj name="Worksheet" r:id="rId4" imgW="7200764" imgH="50099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06393" y="0"/>
                        <a:ext cx="8785607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898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BA9E54-E01F-4EB0-90A3-B19AC8A52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 dirty="0"/>
              <a:t>Abrir espacios ciudadanos para la incidencia a través de experiencias, buenas practicas y plataformas tecnológicas.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5F62BE-F104-48A7-BC3E-668A9892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es-MX" dirty="0">
                <a:solidFill>
                  <a:srgbClr val="FFFFFF"/>
                </a:solidFill>
              </a:rPr>
              <a:t>Gobierno abierto</a:t>
            </a:r>
          </a:p>
        </p:txBody>
      </p:sp>
    </p:spTree>
    <p:extLst>
      <p:ext uri="{BB962C8B-B14F-4D97-AF65-F5344CB8AC3E}">
        <p14:creationId xmlns:p14="http://schemas.microsoft.com/office/powerpoint/2010/main" val="188262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B0F52CA-65A7-4535-BF3C-22D126766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2525B01-FF71-4E47-84A9-6A8029A11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FFBACC-DF6D-4F6B-9A16-B3840FE40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900" y="178951"/>
            <a:ext cx="9766300" cy="1293028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rgbClr val="FFFFFF"/>
                </a:solidFill>
              </a:rPr>
              <a:t>Vinculación y formación de capacidades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3E93688-6E75-4699-9A00-7474D132B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971" y="1298712"/>
            <a:ext cx="9652000" cy="5380337"/>
          </a:xfrm>
        </p:spPr>
      </p:pic>
    </p:spTree>
    <p:extLst>
      <p:ext uri="{BB962C8B-B14F-4D97-AF65-F5344CB8AC3E}">
        <p14:creationId xmlns:p14="http://schemas.microsoft.com/office/powerpoint/2010/main" val="54928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B0F52CA-65A7-4535-BF3C-22D126766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2525B01-FF71-4E47-84A9-6A8029A11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FFBACC-DF6D-4F6B-9A16-B3840FE40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900" y="0"/>
            <a:ext cx="9766300" cy="1293028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rgbClr val="FFFFFF"/>
                </a:solidFill>
              </a:rPr>
              <a:t>Vinculación y formación de capacidades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D244CFC4-200C-49DC-8463-B7696ADD8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93028"/>
            <a:ext cx="10000343" cy="5093258"/>
          </a:xfrm>
        </p:spPr>
      </p:pic>
    </p:spTree>
    <p:extLst>
      <p:ext uri="{BB962C8B-B14F-4D97-AF65-F5344CB8AC3E}">
        <p14:creationId xmlns:p14="http://schemas.microsoft.com/office/powerpoint/2010/main" val="2761515366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651</Words>
  <Application>Microsoft Office PowerPoint</Application>
  <PresentationFormat>Panorámica</PresentationFormat>
  <Paragraphs>59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Century Gothic</vt:lpstr>
      <vt:lpstr>Segoe UI Historic</vt:lpstr>
      <vt:lpstr>Times New Roman</vt:lpstr>
      <vt:lpstr>Wingdings 3</vt:lpstr>
      <vt:lpstr>Estela de condensación</vt:lpstr>
      <vt:lpstr>Espiral</vt:lpstr>
      <vt:lpstr>Hoja de cálculo de Microsoft Excel</vt:lpstr>
      <vt:lpstr>Informe de actividades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Gobierno abierto</vt:lpstr>
      <vt:lpstr>Vinculación y formación de capacidades</vt:lpstr>
      <vt:lpstr>Vinculación y formación de capacidades</vt:lpstr>
      <vt:lpstr>Gobierno abierto</vt:lpstr>
      <vt:lpstr>Reuniones estratégicas</vt:lpstr>
      <vt:lpstr>Observatorio Electoral</vt:lpstr>
      <vt:lpstr>¿Porque un Observatorio electoral?</vt:lpstr>
      <vt:lpstr>Objetivo</vt:lpstr>
      <vt:lpstr>¿Que queremos observar?</vt:lpstr>
      <vt:lpstr>¿Que queremos promover?</vt:lpstr>
      <vt:lpstr>¿Cómo lo queremos hacer?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actividades</dc:title>
  <dc:creator>Raúl Cazares Urban</dc:creator>
  <cp:lastModifiedBy>Raúl Cazares Urban</cp:lastModifiedBy>
  <cp:revision>13</cp:revision>
  <dcterms:created xsi:type="dcterms:W3CDTF">2020-11-18T21:32:34Z</dcterms:created>
  <dcterms:modified xsi:type="dcterms:W3CDTF">2020-11-19T15:17:11Z</dcterms:modified>
</cp:coreProperties>
</file>